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  <p:sldMasterId id="2147483853" r:id="rId2"/>
    <p:sldMasterId id="2147484250" r:id="rId3"/>
    <p:sldMasterId id="2147484347" r:id="rId4"/>
    <p:sldMasterId id="2147484527" r:id="rId5"/>
  </p:sldMasterIdLst>
  <p:notesMasterIdLst>
    <p:notesMasterId r:id="rId27"/>
  </p:notesMasterIdLst>
  <p:handoutMasterIdLst>
    <p:handoutMasterId r:id="rId28"/>
  </p:handoutMasterIdLst>
  <p:sldIdLst>
    <p:sldId id="388" r:id="rId6"/>
    <p:sldId id="459" r:id="rId7"/>
    <p:sldId id="449" r:id="rId8"/>
    <p:sldId id="458" r:id="rId9"/>
    <p:sldId id="433" r:id="rId10"/>
    <p:sldId id="434" r:id="rId11"/>
    <p:sldId id="455" r:id="rId12"/>
    <p:sldId id="435" r:id="rId13"/>
    <p:sldId id="436" r:id="rId14"/>
    <p:sldId id="437" r:id="rId15"/>
    <p:sldId id="438" r:id="rId16"/>
    <p:sldId id="456" r:id="rId17"/>
    <p:sldId id="457" r:id="rId18"/>
    <p:sldId id="440" r:id="rId19"/>
    <p:sldId id="441" r:id="rId20"/>
    <p:sldId id="442" r:id="rId21"/>
    <p:sldId id="446" r:id="rId22"/>
    <p:sldId id="447" r:id="rId23"/>
    <p:sldId id="448" r:id="rId24"/>
    <p:sldId id="451" r:id="rId25"/>
    <p:sldId id="444" r:id="rId2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50021"/>
    <a:srgbClr val="0000FF"/>
    <a:srgbClr val="FFFF66"/>
    <a:srgbClr val="FF0066"/>
    <a:srgbClr val="FF0000"/>
    <a:srgbClr val="FFCC00"/>
    <a:srgbClr val="FFFF00"/>
    <a:srgbClr val="99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08" autoAdjust="0"/>
    <p:restoredTop sz="94737" autoAdjust="0"/>
  </p:normalViewPr>
  <p:slideViewPr>
    <p:cSldViewPr>
      <p:cViewPr varScale="1">
        <p:scale>
          <a:sx n="83" d="100"/>
          <a:sy n="83" d="100"/>
        </p:scale>
        <p:origin x="-11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110F6C-D347-461B-8915-CD6EA7AF7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73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81C84EA-759E-424C-9975-B7E25E6A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5F91-DEE3-4A16-934B-943E570F1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1308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28036-229F-4471-BE57-33115CA9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1157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E5458-53BB-4FCE-8A49-EBD6FDFB6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7064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85BD-C7CC-491C-AA6E-27BCC0F24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4063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36FF-40D7-4E19-9B97-DE2EAFADE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5600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9CA70-0EC3-482C-ACE9-323645E0A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75637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D296-DE8C-4BDA-9A3E-AF0F0CEA9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39807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72A4-346D-4731-885F-BF68FA8CF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4394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844A-9DBA-4D57-AFBB-505BF5E4A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5665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B70E8-D5AA-4AF7-B5C6-43E64B09D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1097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1A4B-BEE6-4244-B576-DFC447926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77335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D75D6-ECAE-4EF3-B38F-AB01001C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5659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13F61-F6FC-4B8D-A034-6D69C269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70351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2E901-DE5F-48BF-AEAD-C3F26D8A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42769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17C6-5667-4334-87A6-16E9AF1E7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90228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CEC27-2ECF-4ADF-9532-52347636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04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AA30-E519-4262-99B8-74AD9C4F2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84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B46B-DED1-49A6-BD4A-FF50C36DA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0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A9341-7A86-4C2A-9E5F-0B04FFCC4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80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911A0-5A98-48F9-BEF8-6F0F16915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5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47C81-DEC9-4082-B98D-FC3E9C34C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89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5B98E-7182-4F24-AE82-8EC77C779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005B1-E9B4-42C8-8828-C7A981C5D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04770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16662-0B9E-4C25-A78B-A03204614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5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3B43-E0C1-4050-BC9D-E4A2FA49F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19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55CDE-7BF4-4850-822B-38FB79E4E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28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081"/>
      </p:ext>
    </p:extLst>
  </p:cSld>
  <p:clrMapOvr>
    <a:masterClrMapping/>
  </p:clrMapOvr>
  <p:transition spd="slow">
    <p:cover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2311"/>
      </p:ext>
    </p:extLst>
  </p:cSld>
  <p:clrMapOvr>
    <a:masterClrMapping/>
  </p:clrMapOvr>
  <p:transition spd="slow">
    <p:cover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700342"/>
      </p:ext>
    </p:extLst>
  </p:cSld>
  <p:clrMapOvr>
    <a:masterClrMapping/>
  </p:clrMapOvr>
  <p:transition spd="slow">
    <p:cover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75857"/>
      </p:ext>
    </p:extLst>
  </p:cSld>
  <p:clrMapOvr>
    <a:masterClrMapping/>
  </p:clrMapOvr>
  <p:transition spd="slow">
    <p:cover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81519"/>
      </p:ext>
    </p:extLst>
  </p:cSld>
  <p:clrMapOvr>
    <a:masterClrMapping/>
  </p:clrMapOvr>
  <p:transition spd="slow">
    <p:cover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67743"/>
      </p:ext>
    </p:extLst>
  </p:cSld>
  <p:clrMapOvr>
    <a:masterClrMapping/>
  </p:clrMapOvr>
  <p:transition spd="slow">
    <p:cover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550105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1A9FC-72A3-41EE-9B1E-2A7058A86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1857"/>
      </p:ext>
    </p:extLst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767883"/>
      </p:ext>
    </p:extLst>
  </p:cSld>
  <p:clrMapOvr>
    <a:masterClrMapping/>
  </p:clrMapOvr>
  <p:transition spd="slow">
    <p:cover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766950"/>
      </p:ext>
    </p:extLst>
  </p:cSld>
  <p:clrMapOvr>
    <a:masterClrMapping/>
  </p:clrMapOvr>
  <p:transition spd="slow">
    <p:cover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74410"/>
      </p:ext>
    </p:extLst>
  </p:cSld>
  <p:clrMapOvr>
    <a:masterClrMapping/>
  </p:clrMapOvr>
  <p:transition spd="slow">
    <p:cover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1378"/>
      </p:ext>
    </p:extLst>
  </p:cSld>
  <p:clrMapOvr>
    <a:masterClrMapping/>
  </p:clrMapOvr>
  <p:transition spd="slow">
    <p:cover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D75D6-ECAE-4EF3-B38F-AB01001C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5659"/>
      </p:ext>
    </p:extLst>
  </p:cSld>
  <p:clrMapOvr>
    <a:masterClrMapping/>
  </p:clrMapOvr>
  <p:transition spd="med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005B1-E9B4-42C8-8828-C7A981C5D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04770"/>
      </p:ext>
    </p:extLst>
  </p:cSld>
  <p:clrMapOvr>
    <a:masterClrMapping/>
  </p:clrMapOvr>
  <p:transition spd="med"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1A9FC-72A3-41EE-9B1E-2A7058A86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1857"/>
      </p:ext>
    </p:extLst>
  </p:cSld>
  <p:clrMapOvr>
    <a:masterClrMapping/>
  </p:clrMapOvr>
  <p:transition spd="med"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756C-9A9D-40EF-9587-8841F7F6A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3205"/>
      </p:ext>
    </p:extLst>
  </p:cSld>
  <p:clrMapOvr>
    <a:masterClrMapping/>
  </p:clrMapOvr>
  <p:transition spd="med"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24CA2-A075-4C88-8894-77F18C17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33702"/>
      </p:ext>
    </p:extLst>
  </p:cSld>
  <p:clrMapOvr>
    <a:masterClrMapping/>
  </p:clrMapOvr>
  <p:transition spd="med"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0DD9-4A33-45BF-9CD0-366C388AA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3539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756C-9A9D-40EF-9587-8841F7F6A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3205"/>
      </p:ext>
    </p:extLst>
  </p:cSld>
  <p:clrMapOvr>
    <a:masterClrMapping/>
  </p:clrMapOvr>
  <p:transition spd="med"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F78E-0E6B-4AFE-AE27-31AD48F64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9296"/>
      </p:ext>
    </p:extLst>
  </p:cSld>
  <p:clrMapOvr>
    <a:masterClrMapping/>
  </p:clrMapOvr>
  <p:transition spd="med"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75CFA-6CDD-4FC8-90D5-5B6039434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292"/>
      </p:ext>
    </p:extLst>
  </p:cSld>
  <p:clrMapOvr>
    <a:masterClrMapping/>
  </p:clrMapOvr>
  <p:transition spd="med"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28036-229F-4471-BE57-33115CA9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1157"/>
      </p:ext>
    </p:extLst>
  </p:cSld>
  <p:clrMapOvr>
    <a:masterClrMapping/>
  </p:clrMapOvr>
  <p:transition spd="med"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E5458-53BB-4FCE-8A49-EBD6FDFB6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7064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24CA2-A075-4C88-8894-77F18C17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33702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0DD9-4A33-45BF-9CD0-366C388AA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3539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F78E-0E6B-4AFE-AE27-31AD48F64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9296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75CFA-6CDD-4FC8-90D5-5B6039434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292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E879C53-D893-4E8A-A2CD-48A53FB62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DC7D1C4-ADE0-4E0F-AB0C-A3F70D53D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4099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128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123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4124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4125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6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7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101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4120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4115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4116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4117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118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19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103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4109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0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1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2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3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4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4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4105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06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07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08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7" r:id="rId1"/>
    <p:sldLayoutId id="2147484518" r:id="rId2"/>
    <p:sldLayoutId id="2147484519" r:id="rId3"/>
    <p:sldLayoutId id="2147484520" r:id="rId4"/>
    <p:sldLayoutId id="2147484521" r:id="rId5"/>
    <p:sldLayoutId id="2147484522" r:id="rId6"/>
    <p:sldLayoutId id="2147484523" r:id="rId7"/>
    <p:sldLayoutId id="2147484524" r:id="rId8"/>
    <p:sldLayoutId id="2147484525" r:id="rId9"/>
    <p:sldLayoutId id="2147484526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9" r:id="rId1"/>
    <p:sldLayoutId id="2147484530" r:id="rId2"/>
    <p:sldLayoutId id="2147484531" r:id="rId3"/>
    <p:sldLayoutId id="2147484532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usatestprep.com/modules/otd_web_insert/otd_question.php?productid=3&amp;testid=536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3764465"/>
            <a:ext cx="9144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>
                <a:latin typeface="Century Gothic" pitchFamily="34" charset="0"/>
              </a:rPr>
              <a:t>2. What </a:t>
            </a:r>
            <a:r>
              <a:rPr lang="en-US" sz="2400" dirty="0">
                <a:latin typeface="Century Gothic" pitchFamily="34" charset="0"/>
              </a:rPr>
              <a:t>is the probability that a person is male </a:t>
            </a:r>
            <a:r>
              <a:rPr lang="en-US" sz="2400" b="1" dirty="0" smtClean="0">
                <a:latin typeface="Century Gothic" pitchFamily="34" charset="0"/>
              </a:rPr>
              <a:t>given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they </a:t>
            </a:r>
            <a:r>
              <a:rPr lang="en-US" sz="2400" b="1" dirty="0">
                <a:latin typeface="Century Gothic" pitchFamily="34" charset="0"/>
              </a:rPr>
              <a:t>like </a:t>
            </a:r>
            <a:r>
              <a:rPr lang="en-US" sz="2400" b="1" dirty="0" smtClean="0">
                <a:latin typeface="Century Gothic" pitchFamily="34" charset="0"/>
              </a:rPr>
              <a:t>BK?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>
                <a:latin typeface="Century Gothic" pitchFamily="34" charset="0"/>
              </a:rPr>
              <a:t>3. What is the probability that a person is male </a:t>
            </a:r>
            <a:r>
              <a:rPr lang="en-US" sz="2400" b="1" dirty="0" smtClean="0">
                <a:latin typeface="Century Gothic" pitchFamily="34" charset="0"/>
              </a:rPr>
              <a:t>and</a:t>
            </a:r>
            <a:r>
              <a:rPr lang="en-US" sz="2400" dirty="0" smtClean="0">
                <a:latin typeface="Century Gothic" pitchFamily="34" charset="0"/>
              </a:rPr>
              <a:t> likes BK?</a:t>
            </a:r>
          </a:p>
          <a:p>
            <a:pPr marL="0" indent="0" eaLnBrk="1" hangingPunct="1">
              <a:spcBef>
                <a:spcPct val="50000"/>
              </a:spcBef>
            </a:pPr>
            <a:endParaRPr lang="en-US" sz="1400" dirty="0" smtClean="0">
              <a:latin typeface="Century Gothic" pitchFamily="34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>
                <a:latin typeface="Century Gothic" pitchFamily="34" charset="0"/>
              </a:rPr>
              <a:t>4.  What </a:t>
            </a:r>
            <a:r>
              <a:rPr lang="en-US" sz="2400" dirty="0">
                <a:latin typeface="Century Gothic" pitchFamily="34" charset="0"/>
              </a:rPr>
              <a:t>is the probability that a randomly chosen person is female</a:t>
            </a:r>
            <a:r>
              <a:rPr lang="en-US" sz="2400" b="1" dirty="0">
                <a:latin typeface="Century Gothic" pitchFamily="34" charset="0"/>
              </a:rPr>
              <a:t> or </a:t>
            </a:r>
            <a:r>
              <a:rPr lang="en-US" sz="2400" dirty="0">
                <a:latin typeface="Century Gothic" pitchFamily="34" charset="0"/>
              </a:rPr>
              <a:t>likes McDonald’s?</a:t>
            </a:r>
          </a:p>
        </p:txBody>
      </p:sp>
      <p:sp>
        <p:nvSpPr>
          <p:cNvPr id="2083843" name="Text Box 3"/>
          <p:cNvSpPr txBox="1">
            <a:spLocks noChangeArrowheads="1"/>
          </p:cNvSpPr>
          <p:nvPr/>
        </p:nvSpPr>
        <p:spPr bwMode="auto">
          <a:xfrm>
            <a:off x="2438400" y="2985195"/>
            <a:ext cx="1066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3300"/>
                </a:solidFill>
                <a:latin typeface="Century Gothic" pitchFamily="34" charset="0"/>
              </a:rPr>
              <a:t>7/20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762000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Century Gothic" pitchFamily="34" charset="0"/>
              </a:rPr>
              <a:t>The following table shows the number of people that like a particular fast food restaurant</a:t>
            </a:r>
            <a:r>
              <a:rPr lang="en-US" sz="2000" dirty="0" smtClean="0">
                <a:latin typeface="Century Gothic" pitchFamily="34" charset="0"/>
              </a:rPr>
              <a:t>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2083875" name="Text Box 35"/>
          <p:cNvSpPr txBox="1">
            <a:spLocks noChangeArrowheads="1"/>
          </p:cNvSpPr>
          <p:nvPr/>
        </p:nvSpPr>
        <p:spPr bwMode="auto">
          <a:xfrm>
            <a:off x="1219200" y="4100462"/>
            <a:ext cx="105761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3300"/>
                </a:solidFill>
                <a:latin typeface="Century Gothic" pitchFamily="34" charset="0"/>
              </a:rPr>
              <a:t>3/5</a:t>
            </a:r>
          </a:p>
        </p:txBody>
      </p:sp>
      <p:graphicFrame>
        <p:nvGraphicFramePr>
          <p:cNvPr id="208390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9126"/>
              </p:ext>
            </p:extLst>
          </p:nvPr>
        </p:nvGraphicFramePr>
        <p:xfrm>
          <a:off x="4191000" y="1295400"/>
          <a:ext cx="4876800" cy="1981201"/>
        </p:xfrm>
        <a:graphic>
          <a:graphicData uri="http://schemas.openxmlformats.org/drawingml/2006/table">
            <a:tbl>
              <a:tblPr/>
              <a:tblGrid>
                <a:gridCol w="1219200"/>
                <a:gridCol w="1257300"/>
                <a:gridCol w="800100"/>
                <a:gridCol w="1600200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McD’s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Wendy’s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3906" name="Text Box 66"/>
          <p:cNvSpPr txBox="1">
            <a:spLocks noChangeArrowheads="1"/>
          </p:cNvSpPr>
          <p:nvPr/>
        </p:nvSpPr>
        <p:spPr bwMode="auto">
          <a:xfrm>
            <a:off x="7767711" y="5029200"/>
            <a:ext cx="1219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Century Gothic" pitchFamily="34" charset="0"/>
              </a:rPr>
              <a:t>3/20</a:t>
            </a:r>
            <a:endParaRPr lang="en-US" sz="3000" b="1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478" y="1600200"/>
            <a:ext cx="405879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800" dirty="0" smtClean="0">
                <a:latin typeface="Century Gothic" pitchFamily="34" charset="0"/>
              </a:rPr>
              <a:t>1. What </a:t>
            </a:r>
            <a:r>
              <a:rPr lang="en-US" sz="2800" dirty="0">
                <a:latin typeface="Century Gothic" pitchFamily="34" charset="0"/>
              </a:rPr>
              <a:t>is the probability that a person likes Wendy’s</a:t>
            </a:r>
            <a:r>
              <a:rPr lang="en-US" sz="2800" dirty="0" smtClean="0">
                <a:latin typeface="Century Gothic" pitchFamily="34" charset="0"/>
              </a:rPr>
              <a:t>?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7772400" cy="914400"/>
          </a:xfrm>
        </p:spPr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4381500" y="5934290"/>
            <a:ext cx="1447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Century Gothic" pitchFamily="34" charset="0"/>
              </a:rPr>
              <a:t>3/4</a:t>
            </a:r>
            <a:endParaRPr lang="en-US" sz="3000" b="1" dirty="0">
              <a:solidFill>
                <a:srgbClr val="FF33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3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843" grpId="0" autoUpdateAnimBg="0"/>
      <p:bldP spid="2083875" grpId="0" autoUpdateAnimBg="0"/>
      <p:bldP spid="2083906" grpId="0" autoUpdateAnimBg="0"/>
      <p:bldP spid="1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296635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000" dirty="0" smtClean="0"/>
              <a:t>A jar contains 3 red, 5 green, 2 blue and 6 yellow marbles. A marble is chosen at random from the jar. After replacing it, a second marble is chosen. What is the probability of choosing a green and a yellow marble?     </a:t>
            </a:r>
          </a:p>
          <a:p>
            <a:pPr marL="0" indent="0" eaLnBrk="1" hangingPunct="1">
              <a:buNone/>
            </a:pPr>
            <a:r>
              <a:rPr lang="en-US" sz="3000" dirty="0">
                <a:solidFill>
                  <a:srgbClr val="FF0066"/>
                </a:solidFill>
              </a:rPr>
              <a:t> </a:t>
            </a:r>
            <a:r>
              <a:rPr lang="en-US" sz="3000" dirty="0" smtClean="0">
                <a:solidFill>
                  <a:srgbClr val="FF0066"/>
                </a:solidFill>
              </a:rPr>
              <a:t> P(Green and Yellow)</a:t>
            </a:r>
            <a:endParaRPr lang="en-US" sz="3000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sz="3000" dirty="0" smtClean="0"/>
          </a:p>
          <a:p>
            <a:pPr marL="0" indent="0" eaLnBrk="1" hangingPunct="1">
              <a:buNone/>
            </a:pPr>
            <a:endParaRPr lang="en-US" sz="3000" dirty="0" smtClean="0"/>
          </a:p>
          <a:p>
            <a:pPr marL="0" indent="0" eaLnBrk="1" hangingPunct="1">
              <a:buNone/>
            </a:pPr>
            <a:endParaRPr lang="en-US" sz="30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797470"/>
              </p:ext>
            </p:extLst>
          </p:nvPr>
        </p:nvGraphicFramePr>
        <p:xfrm>
          <a:off x="3238500" y="4517429"/>
          <a:ext cx="2847796" cy="222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8500" y="4517429"/>
                        <a:ext cx="2847796" cy="222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039554"/>
              </p:ext>
            </p:extLst>
          </p:nvPr>
        </p:nvGraphicFramePr>
        <p:xfrm>
          <a:off x="6140450" y="4267200"/>
          <a:ext cx="269875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9" name="Equation" r:id="rId5" imgW="431640" imgH="406080" progId="Equation.DSMT4">
                  <p:embed/>
                </p:oleObj>
              </mc:Choice>
              <mc:Fallback>
                <p:oleObj name="Equation" r:id="rId5" imgW="431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4267200"/>
                        <a:ext cx="269875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804557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4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259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school survey found that 9 out of 10 students like pizza. If three students are chosen at random with replacement, what is the probability that all three students like pizza? </a:t>
            </a:r>
            <a:r>
              <a:rPr lang="en-US" dirty="0" smtClean="0">
                <a:solidFill>
                  <a:srgbClr val="FF0066"/>
                </a:solidFill>
              </a:rPr>
              <a:t>P(Like </a:t>
            </a:r>
            <a:r>
              <a:rPr lang="en-US" dirty="0">
                <a:solidFill>
                  <a:srgbClr val="FF0066"/>
                </a:solidFill>
              </a:rPr>
              <a:t>and </a:t>
            </a:r>
            <a:r>
              <a:rPr lang="en-US" dirty="0" smtClean="0">
                <a:solidFill>
                  <a:srgbClr val="FF0066"/>
                </a:solidFill>
              </a:rPr>
              <a:t>Like and Like)</a:t>
            </a:r>
            <a:endParaRPr lang="en-US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790682"/>
              </p:ext>
            </p:extLst>
          </p:nvPr>
        </p:nvGraphicFramePr>
        <p:xfrm>
          <a:off x="4751388" y="3429000"/>
          <a:ext cx="3254375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3429000"/>
                        <a:ext cx="3254375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588660"/>
              </p:ext>
            </p:extLst>
          </p:nvPr>
        </p:nvGraphicFramePr>
        <p:xfrm>
          <a:off x="420688" y="3581400"/>
          <a:ext cx="444500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1" name="Equation" r:id="rId5" imgW="812520" imgH="406080" progId="Equation.DSMT4">
                  <p:embed/>
                </p:oleObj>
              </mc:Choice>
              <mc:Fallback>
                <p:oleObj name="Equation" r:id="rId5" imgW="81252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3581400"/>
                        <a:ext cx="444500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u="sng" dirty="0" smtClean="0">
                <a:solidFill>
                  <a:srgbClr val="0000FF"/>
                </a:solidFill>
              </a:rPr>
              <a:t>Dependent Events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15400" cy="43434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400" i="1" dirty="0" smtClean="0"/>
              <a:t>A</a:t>
            </a:r>
            <a:r>
              <a:rPr lang="en-US" sz="4400" dirty="0" smtClean="0"/>
              <a:t> occurring </a:t>
            </a:r>
            <a:r>
              <a:rPr lang="en-US" sz="4400" dirty="0" smtClean="0">
                <a:solidFill>
                  <a:srgbClr val="FF0066"/>
                </a:solidFill>
              </a:rPr>
              <a:t>AFFECTS</a:t>
            </a:r>
            <a:r>
              <a:rPr lang="en-US" sz="4400" dirty="0" smtClean="0"/>
              <a:t> the probability of  B occurring</a:t>
            </a:r>
          </a:p>
          <a:p>
            <a:pPr marL="0" indent="0" algn="ctr" eaLnBrk="1" hangingPunct="1">
              <a:buNone/>
            </a:pPr>
            <a:endParaRPr lang="en-US" sz="4400" dirty="0"/>
          </a:p>
          <a:p>
            <a:pPr marL="0" indent="0" algn="ctr" eaLnBrk="1" hangingPunct="1">
              <a:buNone/>
            </a:pPr>
            <a:r>
              <a:rPr lang="en-US" sz="4400" dirty="0" smtClean="0"/>
              <a:t>Usually you will see the words “</a:t>
            </a:r>
            <a:r>
              <a:rPr lang="en-US" sz="6000" i="1" dirty="0" smtClean="0">
                <a:solidFill>
                  <a:srgbClr val="FF0066"/>
                </a:solidFill>
              </a:rPr>
              <a:t>without replacing</a:t>
            </a:r>
            <a:r>
              <a:rPr lang="en-US" sz="4400" dirty="0" smtClean="0"/>
              <a:t>”</a:t>
            </a:r>
          </a:p>
          <a:p>
            <a:pPr marL="0" indent="0" algn="ctr" eaLnBrk="1" hangingPunct="1">
              <a:buNone/>
            </a:pPr>
            <a:endParaRPr lang="en-US" sz="2800" dirty="0" smtClean="0"/>
          </a:p>
          <a:p>
            <a:pPr marL="0" indent="0" algn="ctr" eaLnBrk="1" hangingPunct="1">
              <a:buNone/>
            </a:pPr>
            <a:r>
              <a:rPr lang="en-US" sz="2800" dirty="0" smtClean="0"/>
              <a:t>“</a:t>
            </a:r>
            <a:r>
              <a:rPr lang="en-US" sz="2800" i="1" dirty="0">
                <a:solidFill>
                  <a:srgbClr val="FF0000"/>
                </a:solidFill>
              </a:rPr>
              <a:t>AND</a:t>
            </a:r>
            <a:r>
              <a:rPr lang="en-US" sz="2800" smtClean="0"/>
              <a:t>” still </a:t>
            </a:r>
            <a:r>
              <a:rPr lang="en-US" sz="2800" dirty="0"/>
              <a:t>means to </a:t>
            </a:r>
            <a:r>
              <a:rPr lang="en-US" sz="2800" u="sng" dirty="0"/>
              <a:t>MULTIPLY</a:t>
            </a:r>
            <a:r>
              <a:rPr lang="en-US" sz="2800" dirty="0"/>
              <a:t>!</a:t>
            </a:r>
          </a:p>
          <a:p>
            <a:pPr marL="0" indent="0" algn="ctr" eaLnBrk="1" hangingPunct="1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39722036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pPr eaLnBrk="1" hangingPunct="1"/>
            <a:r>
              <a:rPr lang="en-US" sz="5400" u="sng" dirty="0" smtClean="0">
                <a:solidFill>
                  <a:schemeClr val="tx1"/>
                </a:solidFill>
              </a:rPr>
              <a:t>Dependent Event Formula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915400" cy="3886200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4400" dirty="0" smtClean="0">
                <a:solidFill>
                  <a:srgbClr val="A50021"/>
                </a:solidFill>
              </a:rPr>
              <a:t>P(A and B) = P(A) </a:t>
            </a:r>
            <a:r>
              <a:rPr lang="en-US" sz="4400" dirty="0" smtClean="0">
                <a:solidFill>
                  <a:srgbClr val="A50021"/>
                </a:solidFill>
                <a:sym typeface="Wingdings" pitchFamily="2" charset="2"/>
              </a:rPr>
              <a:t> </a:t>
            </a:r>
            <a:r>
              <a:rPr lang="en-US" sz="4400" dirty="0" smtClean="0">
                <a:solidFill>
                  <a:srgbClr val="A50021"/>
                </a:solidFill>
              </a:rPr>
              <a:t>P(B given A)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4000" i="1" dirty="0" smtClean="0"/>
              <a:t>also known as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5400" dirty="0"/>
              <a:t>P(A </a:t>
            </a:r>
            <a:r>
              <a:rPr lang="en-US" sz="5400" dirty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5400" dirty="0">
                <a:sym typeface="Symbol"/>
              </a:rPr>
              <a:t> B) = P(A) </a:t>
            </a:r>
            <a:r>
              <a:rPr lang="en-US" sz="5400" dirty="0">
                <a:solidFill>
                  <a:srgbClr val="0000FF"/>
                </a:solidFill>
                <a:sym typeface="Wingdings"/>
              </a:rPr>
              <a:t></a:t>
            </a:r>
            <a:r>
              <a:rPr lang="en-US" sz="5400" dirty="0">
                <a:sym typeface="Wingdings"/>
              </a:rPr>
              <a:t> </a:t>
            </a:r>
            <a:r>
              <a:rPr lang="en-US" sz="5400" dirty="0" smtClean="0">
                <a:sym typeface="Wingdings"/>
              </a:rPr>
              <a:t>P(B</a:t>
            </a:r>
            <a:r>
              <a:rPr lang="en-US" sz="540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5400" dirty="0" smtClean="0">
                <a:sym typeface="Wingdings"/>
              </a:rPr>
              <a:t>A)</a:t>
            </a:r>
            <a:r>
              <a:rPr lang="en-US" sz="5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3459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5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86800" cy="3048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 jar contains 3 red, 5 green, 2 blue and 6 yellow marbles. A marble is chosen at random from the jar. A second marble is chosen </a:t>
            </a:r>
            <a:r>
              <a:rPr lang="en-US" sz="2800" u="sng" dirty="0" smtClean="0">
                <a:solidFill>
                  <a:srgbClr val="0000FF"/>
                </a:solidFill>
              </a:rPr>
              <a:t>without</a:t>
            </a:r>
            <a:r>
              <a:rPr lang="en-US" sz="2800" dirty="0" smtClean="0">
                <a:solidFill>
                  <a:srgbClr val="0000FF"/>
                </a:solidFill>
              </a:rPr>
              <a:t> replacing </a:t>
            </a:r>
            <a:r>
              <a:rPr lang="en-US" sz="2800" dirty="0" smtClean="0"/>
              <a:t>the first one. What is the probability of choosing a green and a yellow marble?  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P(Green and Yellow)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854848"/>
              </p:ext>
            </p:extLst>
          </p:nvPr>
        </p:nvGraphicFramePr>
        <p:xfrm>
          <a:off x="3276600" y="4343400"/>
          <a:ext cx="2847796" cy="222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4343400"/>
                        <a:ext cx="2847796" cy="222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430056"/>
              </p:ext>
            </p:extLst>
          </p:nvPr>
        </p:nvGraphicFramePr>
        <p:xfrm>
          <a:off x="6400800" y="4267200"/>
          <a:ext cx="174625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Equation" r:id="rId5" imgW="279360" imgH="406080" progId="Equation.DSMT4">
                  <p:embed/>
                </p:oleObj>
              </mc:Choice>
              <mc:Fallback>
                <p:oleObj name="Equation" r:id="rId5" imgW="279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74625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5052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</a:t>
            </a:r>
            <a:r>
              <a:rPr lang="en-US" sz="4400" kern="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4400" kern="0" dirty="0" smtClean="0">
                <a:sym typeface="Wingdings"/>
              </a:rPr>
              <a:t>A)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6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724900" cy="2514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An aquarium contains 6 male goldfish and 4 female goldfish.  You randomly select a fish from the tank, </a:t>
            </a:r>
            <a:r>
              <a:rPr lang="en-US" sz="2800" u="sng" dirty="0" smtClean="0">
                <a:solidFill>
                  <a:srgbClr val="FF0066"/>
                </a:solidFill>
              </a:rPr>
              <a:t>do not</a:t>
            </a:r>
            <a:r>
              <a:rPr lang="en-US" sz="2800" dirty="0" smtClean="0">
                <a:solidFill>
                  <a:srgbClr val="FF0066"/>
                </a:solidFill>
              </a:rPr>
              <a:t> replace it</a:t>
            </a:r>
            <a:r>
              <a:rPr lang="en-US" sz="2800" dirty="0" smtClean="0"/>
              <a:t>, and then randomly select a second fish.  What is the probability that both fish are male? </a:t>
            </a:r>
            <a:r>
              <a:rPr lang="en-US" sz="2800" dirty="0" smtClean="0">
                <a:solidFill>
                  <a:srgbClr val="FF0066"/>
                </a:solidFill>
              </a:rPr>
              <a:t>P(Male and Male)</a:t>
            </a:r>
            <a:endParaRPr lang="en-US" sz="2800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179541"/>
              </p:ext>
            </p:extLst>
          </p:nvPr>
        </p:nvGraphicFramePr>
        <p:xfrm>
          <a:off x="3484563" y="4343400"/>
          <a:ext cx="243046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8" name="Equation" r:id="rId3" imgW="444240" imgH="406080" progId="Equation.DSMT4">
                  <p:embed/>
                </p:oleObj>
              </mc:Choice>
              <mc:Fallback>
                <p:oleObj name="Equation" r:id="rId3" imgW="4442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4563" y="4343400"/>
                        <a:ext cx="2430462" cy="222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925871"/>
              </p:ext>
            </p:extLst>
          </p:nvPr>
        </p:nvGraphicFramePr>
        <p:xfrm>
          <a:off x="6172200" y="4267200"/>
          <a:ext cx="174625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name="Equation" r:id="rId5" imgW="279360" imgH="406080" progId="Equation.DSMT4">
                  <p:embed/>
                </p:oleObj>
              </mc:Choice>
              <mc:Fallback>
                <p:oleObj name="Equation" r:id="rId5" imgW="279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67200"/>
                        <a:ext cx="174625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5052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</a:t>
            </a:r>
            <a:r>
              <a:rPr lang="en-US" sz="4400" kern="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4400" kern="0" dirty="0" smtClean="0">
                <a:sym typeface="Wingdings"/>
              </a:rPr>
              <a:t>A)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7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3124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 random sample of parts coming off a machine is done by an inspector.  He found that 5 out of 100 parts are bad on average.  If he were to do a new sample, what is the probability that he picks a bad part and then, picks another bad part if he </a:t>
            </a:r>
            <a:r>
              <a:rPr lang="en-US" sz="2800" u="sng" dirty="0" smtClean="0">
                <a:solidFill>
                  <a:srgbClr val="FF0066"/>
                </a:solidFill>
              </a:rPr>
              <a:t>doesn’t</a:t>
            </a:r>
            <a:r>
              <a:rPr lang="en-US" sz="2800" dirty="0" smtClean="0">
                <a:solidFill>
                  <a:srgbClr val="FF0066"/>
                </a:solidFill>
              </a:rPr>
              <a:t> replace </a:t>
            </a:r>
            <a:r>
              <a:rPr lang="en-US" sz="2800" dirty="0" smtClean="0"/>
              <a:t>the first?   </a:t>
            </a:r>
            <a:r>
              <a:rPr lang="en-US" sz="2800" dirty="0" smtClean="0">
                <a:solidFill>
                  <a:srgbClr val="FF0066"/>
                </a:solidFill>
              </a:rPr>
              <a:t>P(Bad </a:t>
            </a:r>
            <a:r>
              <a:rPr lang="en-US" sz="2800" dirty="0">
                <a:solidFill>
                  <a:srgbClr val="FF0066"/>
                </a:solidFill>
              </a:rPr>
              <a:t>and </a:t>
            </a:r>
            <a:r>
              <a:rPr lang="en-US" sz="2800" dirty="0" smtClean="0">
                <a:solidFill>
                  <a:srgbClr val="FF0066"/>
                </a:solidFill>
              </a:rPr>
              <a:t>Bad)</a:t>
            </a:r>
            <a:endParaRPr lang="en-US" sz="2800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490855"/>
              </p:ext>
            </p:extLst>
          </p:nvPr>
        </p:nvGraphicFramePr>
        <p:xfrm>
          <a:off x="2836863" y="4546600"/>
          <a:ext cx="3335337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2" name="Equation" r:id="rId3" imgW="609480" imgH="406080" progId="Equation.DSMT4">
                  <p:embed/>
                </p:oleObj>
              </mc:Choice>
              <mc:Fallback>
                <p:oleObj name="Equation" r:id="rId3" imgW="6094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6863" y="4546600"/>
                        <a:ext cx="3335337" cy="222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18075"/>
              </p:ext>
            </p:extLst>
          </p:nvPr>
        </p:nvGraphicFramePr>
        <p:xfrm>
          <a:off x="6061075" y="4419600"/>
          <a:ext cx="2778125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3" name="Equation" r:id="rId5" imgW="444240" imgH="406080" progId="Equation.DSMT4">
                  <p:embed/>
                </p:oleObj>
              </mc:Choice>
              <mc:Fallback>
                <p:oleObj name="Equation" r:id="rId5" imgW="444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4419600"/>
                        <a:ext cx="2778125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4950" y="37084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</a:t>
            </a:r>
            <a:r>
              <a:rPr lang="en-US" sz="4400" kern="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4400" kern="0" dirty="0" smtClean="0">
                <a:sym typeface="Wingdings"/>
              </a:rPr>
              <a:t>A)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CC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876800"/>
          </a:xfrm>
          <a:solidFill>
            <a:schemeClr val="bg1"/>
          </a:solidFill>
        </p:spPr>
        <p:txBody>
          <a:bodyPr/>
          <a:lstStyle/>
          <a:p>
            <a:r>
              <a:rPr lang="en-US" sz="7200" dirty="0" smtClean="0"/>
              <a:t>Determining if 2 Events are Independent</a:t>
            </a:r>
            <a:endParaRPr lang="en-US" sz="72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Determining  if Events are Independent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3 Ways to check.  We are going to practice one of the ways: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		</a:t>
            </a:r>
            <a:r>
              <a:rPr lang="en-US" sz="4000" dirty="0" smtClean="0"/>
              <a:t>P(A</a:t>
            </a:r>
            <a:r>
              <a:rPr lang="en-US" sz="4000" dirty="0"/>
              <a:t> </a:t>
            </a:r>
            <a:r>
              <a:rPr lang="en-US" sz="4000" dirty="0" smtClean="0">
                <a:sym typeface="Symbol"/>
              </a:rPr>
              <a:t></a:t>
            </a:r>
            <a:r>
              <a:rPr lang="en-US" sz="4000" dirty="0"/>
              <a:t> B) = P(A</a:t>
            </a:r>
            <a:r>
              <a:rPr lang="en-US" sz="4000" dirty="0" smtClean="0"/>
              <a:t>)</a:t>
            </a:r>
            <a:r>
              <a:rPr lang="en-US" sz="4000" dirty="0"/>
              <a:t> </a:t>
            </a:r>
            <a:r>
              <a:rPr lang="en-US" sz="4000" dirty="0" smtClean="0">
                <a:sym typeface="Wingdings"/>
              </a:rPr>
              <a:t> </a:t>
            </a:r>
            <a:r>
              <a:rPr lang="en-US" sz="4000" dirty="0" smtClean="0"/>
              <a:t>P(B</a:t>
            </a:r>
            <a:r>
              <a:rPr lang="en-US" sz="4000" dirty="0"/>
              <a:t>)</a:t>
            </a:r>
            <a:endParaRPr lang="en-US" sz="4000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Substitute in what you know and check to see if left side equals right side.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8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15400" cy="3200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0" dirty="0" smtClean="0"/>
              <a:t>Let event M</a:t>
            </a:r>
            <a:r>
              <a:rPr lang="en-US" b="0" dirty="0"/>
              <a:t> </a:t>
            </a:r>
            <a:r>
              <a:rPr lang="en-US" b="0" dirty="0" smtClean="0"/>
              <a:t> = taking a math class. Let event S = taking a science class. Then, M</a:t>
            </a:r>
            <a:r>
              <a:rPr lang="en-US" b="0" dirty="0"/>
              <a:t> </a:t>
            </a:r>
            <a:r>
              <a:rPr lang="en-US" b="0" dirty="0" smtClean="0"/>
              <a:t>and</a:t>
            </a:r>
            <a:r>
              <a:rPr lang="en-US" b="0" dirty="0"/>
              <a:t> </a:t>
            </a:r>
            <a:r>
              <a:rPr lang="en-US" b="0" dirty="0" smtClean="0"/>
              <a:t>S = taking a math class and a science class. 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/>
              <a:t>    Suppose P(M) = 0.6, P(S) = 0.5, and P(M and S) = 0.3.</a:t>
            </a:r>
          </a:p>
          <a:p>
            <a:pPr marL="0" indent="0" eaLnBrk="1" hangingPunct="1">
              <a:buNone/>
              <a:defRPr/>
            </a:pPr>
            <a:r>
              <a:rPr lang="en-US" sz="2400" b="0" dirty="0" smtClean="0"/>
              <a:t>    Are </a:t>
            </a:r>
            <a:r>
              <a:rPr lang="en-US" sz="2400" b="0" dirty="0"/>
              <a:t>M </a:t>
            </a:r>
            <a:r>
              <a:rPr lang="en-US" sz="2400" b="0" dirty="0" smtClean="0"/>
              <a:t>and S independent?</a:t>
            </a:r>
          </a:p>
        </p:txBody>
      </p:sp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003982"/>
              </p:ext>
            </p:extLst>
          </p:nvPr>
        </p:nvGraphicFramePr>
        <p:xfrm>
          <a:off x="2216334" y="3429000"/>
          <a:ext cx="4565466" cy="970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6" name="Equation" r:id="rId3" imgW="1562100" imgH="330200" progId="Equation.DSMT4">
                  <p:embed/>
                </p:oleObj>
              </mc:Choice>
              <mc:Fallback>
                <p:oleObj name="Equation" r:id="rId3" imgW="1562100" imgH="330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334" y="3429000"/>
                        <a:ext cx="4565466" cy="970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606568"/>
              </p:ext>
            </p:extLst>
          </p:nvPr>
        </p:nvGraphicFramePr>
        <p:xfrm>
          <a:off x="3581400" y="4267200"/>
          <a:ext cx="2209800" cy="95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7" name="Equation" r:id="rId5" imgW="647640" imgH="279360" progId="Equation.DSMT4">
                  <p:embed/>
                </p:oleObj>
              </mc:Choice>
              <mc:Fallback>
                <p:oleObj name="Equation" r:id="rId5" imgW="6476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267200"/>
                        <a:ext cx="2209800" cy="959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479485"/>
              </p:ext>
            </p:extLst>
          </p:nvPr>
        </p:nvGraphicFramePr>
        <p:xfrm>
          <a:off x="3422650" y="5257800"/>
          <a:ext cx="31305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8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5257800"/>
                        <a:ext cx="313055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74" y="5903893"/>
            <a:ext cx="9136626" cy="95410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+mj-lt"/>
              </a:rPr>
              <a:t>Conclusion</a:t>
            </a:r>
            <a:r>
              <a:rPr lang="en-US" sz="2800" b="1" i="1" dirty="0" smtClean="0">
                <a:latin typeface="+mj-lt"/>
              </a:rPr>
              <a:t>:  </a:t>
            </a:r>
            <a:r>
              <a:rPr lang="en-US" sz="2800" dirty="0" smtClean="0">
                <a:latin typeface="+mj-lt"/>
              </a:rPr>
              <a:t>Taking a math class and taking a science class are independent of each other.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u="sng" dirty="0" smtClean="0"/>
              <a:t>EOC Practice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746125" y="229235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30480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hlinkClick r:id="rId2"/>
              </a:rPr>
              <a:t>Question of the Day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74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tx1"/>
                </a:solidFill>
              </a:rPr>
              <a:t>Example 9</a:t>
            </a:r>
            <a:endParaRPr lang="en-US" sz="3200" dirty="0" smtClean="0">
              <a:solidFill>
                <a:srgbClr val="FF66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2971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200" b="0" dirty="0" smtClean="0"/>
              <a:t>In a particular college class, 60% of the students are female. 50% of all students in the class have long hair. 45% of the students are female and have long hair. Of the female students, 75% have long hair.  Let F be the event that the student is female. Let L be the event that the student has long hair</a:t>
            </a:r>
            <a:r>
              <a:rPr lang="en-US" sz="2200" b="0" dirty="0"/>
              <a:t>. One student is picked randomly. </a:t>
            </a:r>
            <a:endParaRPr lang="en-US" sz="2200" dirty="0"/>
          </a:p>
          <a:p>
            <a:pPr marL="0" indent="0" eaLnBrk="1" hangingPunct="1">
              <a:buNone/>
              <a:defRPr/>
            </a:pPr>
            <a:r>
              <a:rPr lang="en-US" sz="2200" b="0" dirty="0" smtClean="0"/>
              <a:t>     Are the events of being female and having long hair independent?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913423"/>
              </p:ext>
            </p:extLst>
          </p:nvPr>
        </p:nvGraphicFramePr>
        <p:xfrm>
          <a:off x="2681288" y="2895600"/>
          <a:ext cx="42322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6" name="Equation" r:id="rId3" imgW="1447560" imgH="330120" progId="Equation.DSMT4">
                  <p:embed/>
                </p:oleObj>
              </mc:Choice>
              <mc:Fallback>
                <p:oleObj name="Equation" r:id="rId3" imgW="1447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895600"/>
                        <a:ext cx="423227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704911"/>
              </p:ext>
            </p:extLst>
          </p:nvPr>
        </p:nvGraphicFramePr>
        <p:xfrm>
          <a:off x="3297238" y="3581400"/>
          <a:ext cx="394176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7" name="Equation" r:id="rId5" imgW="1155600" imgH="279360" progId="Equation.DSMT4">
                  <p:embed/>
                </p:oleObj>
              </mc:Choice>
              <mc:Fallback>
                <p:oleObj name="Equation" r:id="rId5" imgW="1155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3581400"/>
                        <a:ext cx="3941762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277967"/>
              </p:ext>
            </p:extLst>
          </p:nvPr>
        </p:nvGraphicFramePr>
        <p:xfrm>
          <a:off x="3429000" y="5257800"/>
          <a:ext cx="40941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8" name="Equation" r:id="rId7" imgW="1079280" imgH="177480" progId="Equation.DSMT4">
                  <p:embed/>
                </p:oleObj>
              </mc:Choice>
              <mc:Fallback>
                <p:oleObj name="Equation" r:id="rId7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57800"/>
                        <a:ext cx="409416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74" y="5903893"/>
            <a:ext cx="9136626" cy="95410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+mj-lt"/>
              </a:rPr>
              <a:t>Conclusion</a:t>
            </a:r>
            <a:r>
              <a:rPr lang="en-US" sz="2800" b="1" i="1" dirty="0" smtClean="0">
                <a:latin typeface="+mj-lt"/>
              </a:rPr>
              <a:t>:  </a:t>
            </a:r>
            <a:r>
              <a:rPr lang="en-US" sz="2800" dirty="0">
                <a:latin typeface="+mj-lt"/>
              </a:rPr>
              <a:t>B</a:t>
            </a:r>
            <a:r>
              <a:rPr lang="en-US" sz="2800" dirty="0" smtClean="0">
                <a:latin typeface="+mj-lt"/>
              </a:rPr>
              <a:t>eing a female and having long hair are not independent.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36114"/>
              </p:ext>
            </p:extLst>
          </p:nvPr>
        </p:nvGraphicFramePr>
        <p:xfrm>
          <a:off x="3581400" y="4343400"/>
          <a:ext cx="3074987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9" name="Equation" r:id="rId9" imgW="901440" imgH="279360" progId="Equation.DSMT4">
                  <p:embed/>
                </p:oleObj>
              </mc:Choice>
              <mc:Fallback>
                <p:oleObj name="Equation" r:id="rId9" imgW="90144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343400"/>
                        <a:ext cx="3074987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Homework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dirty="0" smtClean="0"/>
              <a:t>Practice Worksheet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5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472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0541">
                  <a:solidFill>
                    <a:srgbClr val="5484F7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2C7FF"/>
                    </a:gs>
                    <a:gs pos="9000">
                      <a:srgbClr val="87ACFF"/>
                    </a:gs>
                    <a:gs pos="50000">
                      <a:srgbClr val="0022CA"/>
                    </a:gs>
                    <a:gs pos="78999">
                      <a:srgbClr val="87ACFF"/>
                    </a:gs>
                    <a:gs pos="100000">
                      <a:srgbClr val="B2C7FF"/>
                    </a:gs>
                  </a:gsLst>
                  <a:lin ang="5400000"/>
                </a:gradFill>
                <a:latin typeface="Impact"/>
              </a:rPr>
              <a:t>            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0" y="965537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Answers to HW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609850"/>
          </a:xfrm>
        </p:spPr>
        <p:txBody>
          <a:bodyPr/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Skills Check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696200" cy="2667000"/>
          </a:xfrm>
        </p:spPr>
        <p:txBody>
          <a:bodyPr/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Conditional  Probability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24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tx1">
              <a:lumMod val="75000"/>
              <a:lumOff val="2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2270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9600" dirty="0" smtClean="0">
                <a:solidFill>
                  <a:srgbClr val="A50021"/>
                </a:solidFill>
              </a:rPr>
              <a:t>Probability</a:t>
            </a:r>
            <a:endParaRPr lang="en-US" sz="6000" dirty="0" smtClean="0">
              <a:solidFill>
                <a:srgbClr val="A5002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315200" cy="2133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A50021"/>
                </a:solidFill>
              </a:rPr>
              <a:t>Independent and Dependent Events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Events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133600"/>
            <a:ext cx="8534400" cy="3200400"/>
          </a:xfrm>
        </p:spPr>
        <p:txBody>
          <a:bodyPr/>
          <a:lstStyle/>
          <a:p>
            <a:pPr eaLnBrk="1" hangingPunct="1"/>
            <a:r>
              <a:rPr lang="en-US" sz="4000" i="1" dirty="0" smtClean="0"/>
              <a:t>A</a:t>
            </a:r>
            <a:r>
              <a:rPr lang="en-US" sz="4000" dirty="0" smtClean="0"/>
              <a:t> occurring does NOT affect the probability of  </a:t>
            </a:r>
            <a:r>
              <a:rPr lang="en-US" sz="4000" i="1" dirty="0" smtClean="0"/>
              <a:t>B</a:t>
            </a:r>
            <a:r>
              <a:rPr lang="en-US" sz="4000" dirty="0" smtClean="0"/>
              <a:t> occurring.</a:t>
            </a:r>
          </a:p>
          <a:p>
            <a:pPr eaLnBrk="1" hangingPunct="1"/>
            <a:endParaRPr lang="en-US" sz="4000" dirty="0"/>
          </a:p>
          <a:p>
            <a:pPr eaLnBrk="1" hangingPunct="1"/>
            <a:r>
              <a:rPr lang="en-US" sz="4000" dirty="0" smtClean="0"/>
              <a:t>“</a:t>
            </a:r>
            <a:r>
              <a:rPr lang="en-US" sz="4000" i="1" dirty="0" smtClean="0">
                <a:solidFill>
                  <a:srgbClr val="FF0000"/>
                </a:solidFill>
              </a:rPr>
              <a:t>AND</a:t>
            </a:r>
            <a:r>
              <a:rPr lang="en-US" sz="4000" dirty="0" smtClean="0"/>
              <a:t>” means to </a:t>
            </a:r>
            <a:r>
              <a:rPr lang="en-US" sz="4000" u="sng" dirty="0" smtClean="0"/>
              <a:t>MULTIPLY</a:t>
            </a:r>
            <a:r>
              <a:rPr lang="en-US" sz="4000" dirty="0" smtClean="0"/>
              <a:t>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Event FORMULA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3810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5400" dirty="0" smtClean="0">
                <a:solidFill>
                  <a:srgbClr val="990000"/>
                </a:solidFill>
              </a:rPr>
              <a:t>P(A </a:t>
            </a:r>
            <a:r>
              <a:rPr lang="en-US" sz="5400" dirty="0" smtClean="0">
                <a:solidFill>
                  <a:srgbClr val="0000FF"/>
                </a:solidFill>
              </a:rPr>
              <a:t>and</a:t>
            </a:r>
            <a:r>
              <a:rPr lang="en-US" sz="5400" dirty="0" smtClean="0">
                <a:solidFill>
                  <a:srgbClr val="990000"/>
                </a:solidFill>
              </a:rPr>
              <a:t> B) = P(A)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sym typeface="Wingdings" pitchFamily="2" charset="2"/>
              </a:rPr>
              <a:t> </a:t>
            </a:r>
            <a:r>
              <a:rPr lang="en-US" sz="5400" dirty="0" smtClean="0">
                <a:solidFill>
                  <a:srgbClr val="990000"/>
                </a:solidFill>
              </a:rPr>
              <a:t>P(B)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5400" i="1" dirty="0" smtClean="0">
                <a:solidFill>
                  <a:srgbClr val="990000"/>
                </a:solidFill>
              </a:rPr>
              <a:t>also known as</a:t>
            </a:r>
          </a:p>
          <a:p>
            <a:pPr marL="0" indent="0" algn="ctr" eaLnBrk="1" hangingPunct="1">
              <a:buNone/>
            </a:pPr>
            <a:r>
              <a:rPr lang="en-US" sz="5400" dirty="0" smtClean="0"/>
              <a:t>P(A </a:t>
            </a:r>
            <a:r>
              <a:rPr lang="en-US" sz="540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5400" dirty="0" smtClean="0">
                <a:sym typeface="Symbol"/>
              </a:rPr>
              <a:t> B) = P(A) </a:t>
            </a:r>
            <a:r>
              <a:rPr lang="en-US" sz="5400" dirty="0" smtClean="0">
                <a:sym typeface="Wingdings"/>
              </a:rPr>
              <a:t> P(B)</a:t>
            </a:r>
            <a:r>
              <a:rPr lang="en-US" sz="5400" dirty="0" smtClean="0"/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4003879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712788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534400" cy="2209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coin is tossed and a 6-sided die is rolled. Find the probability of landing on the head side of the coin and rolling a 3 on the die.     </a:t>
            </a:r>
            <a:r>
              <a:rPr lang="en-US" dirty="0" smtClean="0">
                <a:solidFill>
                  <a:srgbClr val="FF0066"/>
                </a:solidFill>
              </a:rPr>
              <a:t>P(Head and 3)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63024"/>
              </p:ext>
            </p:extLst>
          </p:nvPr>
        </p:nvGraphicFramePr>
        <p:xfrm>
          <a:off x="3352800" y="3810000"/>
          <a:ext cx="228600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2" name="Equation" r:id="rId3" imgW="380880" imgH="406080" progId="Equation.DSMT4">
                  <p:embed/>
                </p:oleObj>
              </mc:Choice>
              <mc:Fallback>
                <p:oleObj name="Equation" r:id="rId3" imgW="380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3810000"/>
                        <a:ext cx="2286001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717887"/>
              </p:ext>
            </p:extLst>
          </p:nvPr>
        </p:nvGraphicFramePr>
        <p:xfrm>
          <a:off x="5638800" y="3527693"/>
          <a:ext cx="2438400" cy="278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3" name="Equation" r:id="rId5" imgW="355320" imgH="406080" progId="Equation.DSMT4">
                  <p:embed/>
                </p:oleObj>
              </mc:Choice>
              <mc:Fallback>
                <p:oleObj name="Equation" r:id="rId5" imgW="35532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27693"/>
                        <a:ext cx="2438400" cy="2786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" y="3032393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763000" cy="2743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card is chosen at random from a deck of 52 cards. It is then replaced and a second card is chosen. What is the probability of choosing a jack and an eight? 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66"/>
                </a:solidFill>
              </a:rPr>
              <a:t>    P(Jack and 8)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6519"/>
              </p:ext>
            </p:extLst>
          </p:nvPr>
        </p:nvGraphicFramePr>
        <p:xfrm>
          <a:off x="3182668" y="4191000"/>
          <a:ext cx="2989532" cy="2224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Equation" r:id="rId3" imgW="545760" imgH="406080" progId="Equation.DSMT4">
                  <p:embed/>
                </p:oleObj>
              </mc:Choice>
              <mc:Fallback>
                <p:oleObj name="Equation" r:id="rId3" imgW="5457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2668" y="4191000"/>
                        <a:ext cx="2989532" cy="2224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916934"/>
              </p:ext>
            </p:extLst>
          </p:nvPr>
        </p:nvGraphicFramePr>
        <p:xfrm>
          <a:off x="6003925" y="4191000"/>
          <a:ext cx="2470150" cy="2324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5" imgW="431640" imgH="406080" progId="Equation.DSMT4">
                  <p:embed/>
                </p:oleObj>
              </mc:Choice>
              <mc:Fallback>
                <p:oleObj name="Equation" r:id="rId5" imgW="431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4191000"/>
                        <a:ext cx="2470150" cy="2324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3423557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P(B)</a:t>
            </a:r>
            <a:r>
              <a:rPr lang="en-US" sz="4400" kern="0" dirty="0" smtClean="0"/>
              <a:t>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RespondQuestionMaster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7053</TotalTime>
  <Words>781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2_Default Design</vt:lpstr>
      <vt:lpstr>4_Default Design</vt:lpstr>
      <vt:lpstr>iRespondGraphMaster</vt:lpstr>
      <vt:lpstr>Microsoft Office 98</vt:lpstr>
      <vt:lpstr>iRespondQuestionMaster</vt:lpstr>
      <vt:lpstr>Equation</vt:lpstr>
      <vt:lpstr>Warm up</vt:lpstr>
      <vt:lpstr>EOC Practice</vt:lpstr>
      <vt:lpstr>PowerPoint Presentation</vt:lpstr>
      <vt:lpstr>Skills Check</vt:lpstr>
      <vt:lpstr>Probability</vt:lpstr>
      <vt:lpstr>Independent Events</vt:lpstr>
      <vt:lpstr>Independent Event FORMULA</vt:lpstr>
      <vt:lpstr>Example 1</vt:lpstr>
      <vt:lpstr>Example 2</vt:lpstr>
      <vt:lpstr>Example 3</vt:lpstr>
      <vt:lpstr>Example 4</vt:lpstr>
      <vt:lpstr>Dependent Events</vt:lpstr>
      <vt:lpstr>Dependent Event Formula</vt:lpstr>
      <vt:lpstr>Example 5</vt:lpstr>
      <vt:lpstr>Example 6</vt:lpstr>
      <vt:lpstr>Example 7</vt:lpstr>
      <vt:lpstr>Determining if 2 Events are Independent</vt:lpstr>
      <vt:lpstr>Determining  if Events are Independent</vt:lpstr>
      <vt:lpstr>Example 8</vt:lpstr>
      <vt:lpstr>Example 9</vt:lpstr>
      <vt:lpstr>Homework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Hillgrove</dc:creator>
  <cp:lastModifiedBy>Celeste Sorensen</cp:lastModifiedBy>
  <cp:revision>248</cp:revision>
  <cp:lastPrinted>2013-11-13T18:33:23Z</cp:lastPrinted>
  <dcterms:created xsi:type="dcterms:W3CDTF">2006-08-10T21:39:48Z</dcterms:created>
  <dcterms:modified xsi:type="dcterms:W3CDTF">2015-04-22T13:07:38Z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