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  <p:sldId id="256" r:id="rId4"/>
    <p:sldId id="258" r:id="rId5"/>
    <p:sldId id="259" r:id="rId6"/>
    <p:sldId id="261" r:id="rId7"/>
    <p:sldId id="263" r:id="rId8"/>
    <p:sldId id="262" r:id="rId9"/>
    <p:sldId id="260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40" y="-1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8.wmf"/><Relationship Id="rId1" Type="http://schemas.openxmlformats.org/officeDocument/2006/relationships/image" Target="../media/image11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4.wmf"/><Relationship Id="rId1" Type="http://schemas.openxmlformats.org/officeDocument/2006/relationships/image" Target="../media/image14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3897-8490-4B6E-BEBE-07494C6F77B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E6DC-BFD6-4378-AA31-B49F1BC1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87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3897-8490-4B6E-BEBE-07494C6F77B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E6DC-BFD6-4378-AA31-B49F1BC1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5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3897-8490-4B6E-BEBE-07494C6F77B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E6DC-BFD6-4378-AA31-B49F1BC1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20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CB3897-8490-4B6E-BEBE-07494C6F77B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78E6DC-BFD6-4378-AA31-B49F1BC1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23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CB3897-8490-4B6E-BEBE-07494C6F77B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78E6DC-BFD6-4378-AA31-B49F1BC1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16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CB3897-8490-4B6E-BEBE-07494C6F77B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78E6DC-BFD6-4378-AA31-B49F1BC1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78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CB3897-8490-4B6E-BEBE-07494C6F77B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78E6DC-BFD6-4378-AA31-B49F1BC1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60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CB3897-8490-4B6E-BEBE-07494C6F77B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78E6DC-BFD6-4378-AA31-B49F1BC1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93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CB3897-8490-4B6E-BEBE-07494C6F77B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78E6DC-BFD6-4378-AA31-B49F1BC1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77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CB3897-8490-4B6E-BEBE-07494C6F77B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78E6DC-BFD6-4378-AA31-B49F1BC1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70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CB3897-8490-4B6E-BEBE-07494C6F77B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78E6DC-BFD6-4378-AA31-B49F1BC1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0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none"/>
        </p:style>
        <p:txBody>
          <a:bodyPr/>
          <a:lstStyle>
            <a:lvl1pPr>
              <a:defRPr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3897-8490-4B6E-BEBE-07494C6F77B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E6DC-BFD6-4378-AA31-B49F1BC1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23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CB3897-8490-4B6E-BEBE-07494C6F77B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78E6DC-BFD6-4378-AA31-B49F1BC1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595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CB3897-8490-4B6E-BEBE-07494C6F77B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78E6DC-BFD6-4378-AA31-B49F1BC1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2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3897-8490-4B6E-BEBE-07494C6F77B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E6DC-BFD6-4378-AA31-B49F1BC1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16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3897-8490-4B6E-BEBE-07494C6F77B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E6DC-BFD6-4378-AA31-B49F1BC1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78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3897-8490-4B6E-BEBE-07494C6F77B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E6DC-BFD6-4378-AA31-B49F1BC1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60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none"/>
        </p:style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3897-8490-4B6E-BEBE-07494C6F77B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E6DC-BFD6-4378-AA31-B49F1BC1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93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3897-8490-4B6E-BEBE-07494C6F77B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E6DC-BFD6-4378-AA31-B49F1BC1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7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3897-8490-4B6E-BEBE-07494C6F77B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E6DC-BFD6-4378-AA31-B49F1BC1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70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3897-8490-4B6E-BEBE-07494C6F77B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E6DC-BFD6-4378-AA31-B49F1BC1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0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B3897-8490-4B6E-BEBE-07494C6F77B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8E6DC-BFD6-4378-AA31-B49F1BC1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8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608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3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6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Warm up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f(x) = 3x + 5, g(x) = x – 15, h(x) = 5</a:t>
            </a:r>
            <a:r>
              <a:rPr lang="en-US" baseline="30000" dirty="0" smtClean="0"/>
              <a:t>x</a:t>
            </a:r>
            <a:r>
              <a:rPr lang="en-US" dirty="0" smtClean="0"/>
              <a:t>, k(x) = -9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Find 2f(x)  + g(x).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Find h(x)</a:t>
            </a:r>
            <a:r>
              <a:rPr lang="en-US" dirty="0" smtClean="0">
                <a:sym typeface="Symbol"/>
              </a:rPr>
              <a:t> k(x).</a:t>
            </a:r>
          </a:p>
          <a:p>
            <a:pPr marL="514350" indent="-514350">
              <a:buAutoNum type="arabicPeriod"/>
            </a:pPr>
            <a:endParaRPr lang="en-US" dirty="0">
              <a:sym typeface="Symbol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ym typeface="Symbol"/>
              </a:rPr>
              <a:t>Find g(x) – f(x) – k(x).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063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Find the next term and write the recursive rule.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096514"/>
              </p:ext>
            </p:extLst>
          </p:nvPr>
        </p:nvGraphicFramePr>
        <p:xfrm>
          <a:off x="228600" y="1752600"/>
          <a:ext cx="2743200" cy="4572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1600"/>
                <a:gridCol w="1371600"/>
              </a:tblGrid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x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y</a:t>
                      </a:r>
                      <a:endParaRPr lang="en-US" sz="4400" b="1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1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2</a:t>
                      </a:r>
                      <a:endParaRPr lang="en-US" sz="4400" b="1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2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14</a:t>
                      </a:r>
                      <a:endParaRPr lang="en-US" sz="4400" b="1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3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98</a:t>
                      </a:r>
                      <a:endParaRPr lang="en-US" sz="4400" b="1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4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686</a:t>
                      </a:r>
                      <a:endParaRPr lang="en-US" sz="4400" b="1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n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130231"/>
              </p:ext>
            </p:extLst>
          </p:nvPr>
        </p:nvGraphicFramePr>
        <p:xfrm>
          <a:off x="3533775" y="2535238"/>
          <a:ext cx="2741613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3" imgW="672840" imgH="406080" progId="Equation.DSMT4">
                  <p:embed/>
                </p:oleObj>
              </mc:Choice>
              <mc:Fallback>
                <p:oleObj name="Equation" r:id="rId3" imgW="67284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33775" y="2535238"/>
                        <a:ext cx="2741613" cy="1655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261448"/>
              </p:ext>
            </p:extLst>
          </p:nvPr>
        </p:nvGraphicFramePr>
        <p:xfrm>
          <a:off x="3163888" y="3981450"/>
          <a:ext cx="3773487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5" imgW="825480" imgH="253800" progId="Equation.DSMT4">
                  <p:embed/>
                </p:oleObj>
              </mc:Choice>
              <mc:Fallback>
                <p:oleObj name="Equation" r:id="rId5" imgW="825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888" y="3981450"/>
                        <a:ext cx="3773487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285872"/>
              </p:ext>
            </p:extLst>
          </p:nvPr>
        </p:nvGraphicFramePr>
        <p:xfrm>
          <a:off x="3276600" y="5354638"/>
          <a:ext cx="4954587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7" imgW="1168200" imgH="228600" progId="Equation.DSMT4">
                  <p:embed/>
                </p:oleObj>
              </mc:Choice>
              <mc:Fallback>
                <p:oleObj name="Equation" r:id="rId7" imgW="1168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354638"/>
                        <a:ext cx="4954587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901557"/>
              </p:ext>
            </p:extLst>
          </p:nvPr>
        </p:nvGraphicFramePr>
        <p:xfrm>
          <a:off x="3109913" y="1676400"/>
          <a:ext cx="5043487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9" imgW="1143000" imgH="203040" progId="Equation.DSMT4">
                  <p:embed/>
                </p:oleObj>
              </mc:Choice>
              <mc:Fallback>
                <p:oleObj name="Equation" r:id="rId9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913" y="1676400"/>
                        <a:ext cx="5043487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535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Find the next term and write the recursive rule.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746875"/>
              </p:ext>
            </p:extLst>
          </p:nvPr>
        </p:nvGraphicFramePr>
        <p:xfrm>
          <a:off x="457200" y="1600200"/>
          <a:ext cx="2057400" cy="4572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28700"/>
                <a:gridCol w="1028700"/>
              </a:tblGrid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x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y</a:t>
                      </a:r>
                      <a:endParaRPr lang="en-US" sz="4400" b="1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1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19</a:t>
                      </a:r>
                      <a:endParaRPr lang="en-US" sz="4400" b="1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2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13</a:t>
                      </a:r>
                      <a:endParaRPr lang="en-US" sz="4400" b="1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3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7</a:t>
                      </a:r>
                      <a:endParaRPr lang="en-US" sz="4400" b="1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4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1</a:t>
                      </a:r>
                      <a:endParaRPr lang="en-US" sz="4400" b="1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n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914819"/>
              </p:ext>
            </p:extLst>
          </p:nvPr>
        </p:nvGraphicFramePr>
        <p:xfrm>
          <a:off x="2708275" y="2743200"/>
          <a:ext cx="2662238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" imgW="469800" imgH="177480" progId="Equation.DSMT4">
                  <p:embed/>
                </p:oleObj>
              </mc:Choice>
              <mc:Fallback>
                <p:oleObj name="Equation" r:id="rId3" imgW="469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8275" y="2743200"/>
                        <a:ext cx="2662238" cy="1008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652436"/>
              </p:ext>
            </p:extLst>
          </p:nvPr>
        </p:nvGraphicFramePr>
        <p:xfrm>
          <a:off x="2743200" y="3810000"/>
          <a:ext cx="4006850" cy="1046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5" imgW="876240" imgH="228600" progId="Equation.DSMT4">
                  <p:embed/>
                </p:oleObj>
              </mc:Choice>
              <mc:Fallback>
                <p:oleObj name="Equation" r:id="rId5" imgW="876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810000"/>
                        <a:ext cx="4006850" cy="1046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78914"/>
              </p:ext>
            </p:extLst>
          </p:nvPr>
        </p:nvGraphicFramePr>
        <p:xfrm>
          <a:off x="2714625" y="5029200"/>
          <a:ext cx="6386513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7" imgW="1396800" imgH="228600" progId="Equation.DSMT4">
                  <p:embed/>
                </p:oleObj>
              </mc:Choice>
              <mc:Fallback>
                <p:oleObj name="Equation" r:id="rId7" imgW="1396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5029200"/>
                        <a:ext cx="6386513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424551"/>
              </p:ext>
            </p:extLst>
          </p:nvPr>
        </p:nvGraphicFramePr>
        <p:xfrm>
          <a:off x="2770188" y="1676400"/>
          <a:ext cx="4202112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9" imgW="952200" imgH="203040" progId="Equation.DSMT4">
                  <p:embed/>
                </p:oleObj>
              </mc:Choice>
              <mc:Fallback>
                <p:oleObj name="Equation" r:id="rId9" imgW="952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1676400"/>
                        <a:ext cx="4202112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551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Write the explicit rule and the recursive rule.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a</a:t>
            </a:r>
            <a:r>
              <a:rPr lang="en-US" sz="6600" baseline="-25000" dirty="0" smtClean="0"/>
              <a:t>1</a:t>
            </a:r>
            <a:r>
              <a:rPr lang="en-US" sz="6600" dirty="0" smtClean="0"/>
              <a:t> = 15 and d = 5</a:t>
            </a:r>
            <a:endParaRPr lang="en-US" sz="6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776854"/>
              </p:ext>
            </p:extLst>
          </p:nvPr>
        </p:nvGraphicFramePr>
        <p:xfrm>
          <a:off x="0" y="2895600"/>
          <a:ext cx="435630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3" imgW="1815840" imgH="253800" progId="Equation.DSMT4">
                  <p:embed/>
                </p:oleObj>
              </mc:Choice>
              <mc:Fallback>
                <p:oleObj name="Equation" r:id="rId3" imgW="181584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95600"/>
                        <a:ext cx="435630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902398"/>
              </p:ext>
            </p:extLst>
          </p:nvPr>
        </p:nvGraphicFramePr>
        <p:xfrm>
          <a:off x="4572000" y="2895600"/>
          <a:ext cx="447442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5" imgW="1676160" imgH="228600" progId="Equation.DSMT4">
                  <p:embed/>
                </p:oleObj>
              </mc:Choice>
              <mc:Fallback>
                <p:oleObj name="Equation" r:id="rId5" imgW="167616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895600"/>
                        <a:ext cx="447442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4419600" y="2667000"/>
            <a:ext cx="0" cy="41910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102997"/>
              </p:ext>
            </p:extLst>
          </p:nvPr>
        </p:nvGraphicFramePr>
        <p:xfrm>
          <a:off x="533400" y="3505200"/>
          <a:ext cx="342701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7" imgW="1143000" imgH="253800" progId="Equation.DSMT4">
                  <p:embed/>
                </p:oleObj>
              </mc:Choice>
              <mc:Fallback>
                <p:oleObj name="Equation" r:id="rId7" imgW="114300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05200"/>
                        <a:ext cx="3427016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592343"/>
              </p:ext>
            </p:extLst>
          </p:nvPr>
        </p:nvGraphicFramePr>
        <p:xfrm>
          <a:off x="703263" y="4419600"/>
          <a:ext cx="3086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9" imgW="1028520" imgH="228600" progId="Equation.DSMT4">
                  <p:embed/>
                </p:oleObj>
              </mc:Choice>
              <mc:Fallback>
                <p:oleObj name="Equation" r:id="rId9" imgW="102852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4419600"/>
                        <a:ext cx="30861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087324"/>
              </p:ext>
            </p:extLst>
          </p:nvPr>
        </p:nvGraphicFramePr>
        <p:xfrm>
          <a:off x="1085850" y="5257800"/>
          <a:ext cx="2438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11" imgW="812520" imgH="228600" progId="Equation.DSMT4">
                  <p:embed/>
                </p:oleObj>
              </mc:Choice>
              <mc:Fallback>
                <p:oleObj name="Equation" r:id="rId11" imgW="81252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5257800"/>
                        <a:ext cx="2438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41703"/>
              </p:ext>
            </p:extLst>
          </p:nvPr>
        </p:nvGraphicFramePr>
        <p:xfrm>
          <a:off x="4532312" y="3733800"/>
          <a:ext cx="42719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13" imgW="1422360" imgH="228600" progId="Equation.DSMT4">
                  <p:embed/>
                </p:oleObj>
              </mc:Choice>
              <mc:Fallback>
                <p:oleObj name="Equation" r:id="rId13" imgW="142236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2312" y="3733800"/>
                        <a:ext cx="42719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065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Write the explicit rule and the recursive rule.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a</a:t>
            </a:r>
            <a:r>
              <a:rPr lang="en-US" sz="6600" baseline="-25000" dirty="0" smtClean="0"/>
              <a:t>1</a:t>
            </a:r>
            <a:r>
              <a:rPr lang="en-US" sz="6600" dirty="0" smtClean="0"/>
              <a:t> = 4 and r = 0.2</a:t>
            </a:r>
            <a:endParaRPr lang="en-US" sz="6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456382"/>
              </p:ext>
            </p:extLst>
          </p:nvPr>
        </p:nvGraphicFramePr>
        <p:xfrm>
          <a:off x="411163" y="2851150"/>
          <a:ext cx="35337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3" imgW="1473120" imgH="291960" progId="Equation.DSMT4">
                  <p:embed/>
                </p:oleObj>
              </mc:Choice>
              <mc:Fallback>
                <p:oleObj name="Equation" r:id="rId3" imgW="14731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2851150"/>
                        <a:ext cx="3533775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607287"/>
              </p:ext>
            </p:extLst>
          </p:nvPr>
        </p:nvGraphicFramePr>
        <p:xfrm>
          <a:off x="4640263" y="2862263"/>
          <a:ext cx="433863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5" imgW="1625400" imgH="253800" progId="Equation.DSMT4">
                  <p:embed/>
                </p:oleObj>
              </mc:Choice>
              <mc:Fallback>
                <p:oleObj name="Equation" r:id="rId5" imgW="1625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263" y="2862263"/>
                        <a:ext cx="4338637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4419600" y="2667000"/>
            <a:ext cx="0" cy="41910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597176"/>
              </p:ext>
            </p:extLst>
          </p:nvPr>
        </p:nvGraphicFramePr>
        <p:xfrm>
          <a:off x="473075" y="3886200"/>
          <a:ext cx="33861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7" imgW="927000" imgH="291960" progId="Equation.DSMT4">
                  <p:embed/>
                </p:oleObj>
              </mc:Choice>
              <mc:Fallback>
                <p:oleObj name="Equation" r:id="rId7" imgW="9270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3886200"/>
                        <a:ext cx="338613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60869"/>
              </p:ext>
            </p:extLst>
          </p:nvPr>
        </p:nvGraphicFramePr>
        <p:xfrm>
          <a:off x="4665663" y="3733800"/>
          <a:ext cx="40036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9" imgW="1333440" imgH="228600" progId="Equation.DSMT4">
                  <p:embed/>
                </p:oleObj>
              </mc:Choice>
              <mc:Fallback>
                <p:oleObj name="Equation" r:id="rId9" imgW="1333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663" y="3733800"/>
                        <a:ext cx="40036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278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Practice Worksheet</a:t>
            </a:r>
            <a:endParaRPr lang="en-US" sz="6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441574"/>
            <a:ext cx="7772400" cy="235902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Arithmetic and Geometric Sequences Practice 7 tables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78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/>
              <a:t>Homework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441574"/>
            <a:ext cx="7772400" cy="357822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effectLst/>
              </a:rPr>
              <a:t>Explicit and Recursive </a:t>
            </a:r>
            <a:br>
              <a:rPr lang="en-US" sz="6000" dirty="0" smtClean="0">
                <a:solidFill>
                  <a:schemeClr val="tx1"/>
                </a:solidFill>
                <a:effectLst/>
              </a:rPr>
            </a:br>
            <a:r>
              <a:rPr lang="en-US" sz="6000" dirty="0" smtClean="0">
                <a:solidFill>
                  <a:schemeClr val="tx1"/>
                </a:solidFill>
                <a:effectLst/>
              </a:rPr>
              <a:t>Sequences Practice</a:t>
            </a:r>
          </a:p>
          <a:p>
            <a:r>
              <a:rPr lang="en-US" sz="6000" dirty="0" smtClean="0">
                <a:solidFill>
                  <a:schemeClr val="tx1"/>
                </a:solidFill>
                <a:effectLst/>
              </a:rPr>
              <a:t>12 problems</a:t>
            </a:r>
            <a:endParaRPr lang="en-US" sz="6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9106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Discuss Quiz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7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Review HW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704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Arithmetic &amp; Geometric Sequences</a:t>
            </a:r>
            <a:endParaRPr lang="en-US" sz="4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FFFF00"/>
                </a:solidFill>
              </a:rPr>
              <a:t>Recursive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21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6600" dirty="0" smtClean="0">
                <a:solidFill>
                  <a:srgbClr val="0070C0"/>
                </a:solidFill>
              </a:rPr>
              <a:t>Recursive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2390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a formula used to find the next term of a sequence when the previous term is known</a:t>
            </a:r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1909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6600" dirty="0" smtClean="0">
                <a:solidFill>
                  <a:srgbClr val="0070C0"/>
                </a:solidFill>
              </a:rPr>
              <a:t>Recursive Formula for Arithmetic Sequence</a:t>
            </a:r>
          </a:p>
        </p:txBody>
      </p:sp>
      <p:graphicFrame>
        <p:nvGraphicFramePr>
          <p:cNvPr id="3379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780926"/>
              </p:ext>
            </p:extLst>
          </p:nvPr>
        </p:nvGraphicFramePr>
        <p:xfrm>
          <a:off x="533400" y="3124200"/>
          <a:ext cx="7890109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876240" imgH="228600" progId="Equation.DSMT4">
                  <p:embed/>
                </p:oleObj>
              </mc:Choice>
              <mc:Fallback>
                <p:oleObj name="Equation" r:id="rId3" imgW="876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7890109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508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  <a:solidFill>
            <a:srgbClr val="FFFF00"/>
          </a:solidFill>
        </p:spPr>
        <p:txBody>
          <a:bodyPr/>
          <a:lstStyle/>
          <a:p>
            <a:r>
              <a:rPr lang="en-US" sz="6600" dirty="0" smtClean="0">
                <a:solidFill>
                  <a:srgbClr val="0070C0"/>
                </a:solidFill>
              </a:rPr>
              <a:t>Recursive Formula for Geometric Sequence</a:t>
            </a:r>
          </a:p>
        </p:txBody>
      </p:sp>
      <p:graphicFrame>
        <p:nvGraphicFramePr>
          <p:cNvPr id="348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47103"/>
              </p:ext>
            </p:extLst>
          </p:nvPr>
        </p:nvGraphicFramePr>
        <p:xfrm>
          <a:off x="1219200" y="3048000"/>
          <a:ext cx="6828283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812520" imgH="253800" progId="Equation.DSMT4">
                  <p:embed/>
                </p:oleObj>
              </mc:Choice>
              <mc:Fallback>
                <p:oleObj name="Equation" r:id="rId3" imgW="812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048000"/>
                        <a:ext cx="6828283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709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Find the next term and write the recursive rule.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559188"/>
              </p:ext>
            </p:extLst>
          </p:nvPr>
        </p:nvGraphicFramePr>
        <p:xfrm>
          <a:off x="457200" y="1600200"/>
          <a:ext cx="2057400" cy="4572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28700"/>
                <a:gridCol w="1028700"/>
              </a:tblGrid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x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y</a:t>
                      </a:r>
                      <a:endParaRPr lang="en-US" sz="4400" b="1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1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3</a:t>
                      </a:r>
                      <a:endParaRPr lang="en-US" sz="4400" b="1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2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13</a:t>
                      </a:r>
                      <a:endParaRPr lang="en-US" sz="4400" b="1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3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23</a:t>
                      </a:r>
                      <a:endParaRPr lang="en-US" sz="4400" b="1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4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33</a:t>
                      </a:r>
                      <a:endParaRPr lang="en-US" sz="4400" b="1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n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208949"/>
              </p:ext>
            </p:extLst>
          </p:nvPr>
        </p:nvGraphicFramePr>
        <p:xfrm>
          <a:off x="2743200" y="2743200"/>
          <a:ext cx="2590800" cy="1007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3" imgW="457200" imgH="177480" progId="Equation.DSMT4">
                  <p:embed/>
                </p:oleObj>
              </mc:Choice>
              <mc:Fallback>
                <p:oleObj name="Equation" r:id="rId3" imgW="457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2743200"/>
                        <a:ext cx="2590800" cy="10075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268465"/>
              </p:ext>
            </p:extLst>
          </p:nvPr>
        </p:nvGraphicFramePr>
        <p:xfrm>
          <a:off x="2743200" y="3810000"/>
          <a:ext cx="4006850" cy="1046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5" imgW="876240" imgH="228600" progId="Equation.DSMT4">
                  <p:embed/>
                </p:oleObj>
              </mc:Choice>
              <mc:Fallback>
                <p:oleObj name="Equation" r:id="rId5" imgW="87624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810000"/>
                        <a:ext cx="4006850" cy="1046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216306"/>
              </p:ext>
            </p:extLst>
          </p:nvPr>
        </p:nvGraphicFramePr>
        <p:xfrm>
          <a:off x="2743200" y="5029200"/>
          <a:ext cx="6329362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7" imgW="1384200" imgH="228600" progId="Equation.DSMT4">
                  <p:embed/>
                </p:oleObj>
              </mc:Choice>
              <mc:Fallback>
                <p:oleObj name="Equation" r:id="rId7" imgW="13842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029200"/>
                        <a:ext cx="6329362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185208"/>
              </p:ext>
            </p:extLst>
          </p:nvPr>
        </p:nvGraphicFramePr>
        <p:xfrm>
          <a:off x="2743200" y="1676400"/>
          <a:ext cx="4257675" cy="89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9" imgW="965160" imgH="203040" progId="Equation.DSMT4">
                  <p:embed/>
                </p:oleObj>
              </mc:Choice>
              <mc:Fallback>
                <p:oleObj name="Equation" r:id="rId9" imgW="96516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676400"/>
                        <a:ext cx="4257675" cy="89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848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Find the next term and write the recursive rule.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832365"/>
              </p:ext>
            </p:extLst>
          </p:nvPr>
        </p:nvGraphicFramePr>
        <p:xfrm>
          <a:off x="228600" y="1752600"/>
          <a:ext cx="2743200" cy="4572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1600"/>
                <a:gridCol w="1371600"/>
              </a:tblGrid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x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y</a:t>
                      </a:r>
                      <a:endParaRPr lang="en-US" sz="4400" b="1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1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16</a:t>
                      </a:r>
                      <a:endParaRPr lang="en-US" sz="4400" b="1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2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40</a:t>
                      </a:r>
                      <a:endParaRPr lang="en-US" sz="4400" b="1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3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100</a:t>
                      </a:r>
                      <a:endParaRPr lang="en-US" sz="4400" b="1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4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250</a:t>
                      </a:r>
                      <a:endParaRPr lang="en-US" sz="4400" b="1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n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023498"/>
              </p:ext>
            </p:extLst>
          </p:nvPr>
        </p:nvGraphicFramePr>
        <p:xfrm>
          <a:off x="3276600" y="2535991"/>
          <a:ext cx="3257550" cy="1655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" imgW="799920" imgH="406080" progId="Equation.DSMT4">
                  <p:embed/>
                </p:oleObj>
              </mc:Choice>
              <mc:Fallback>
                <p:oleObj name="Equation" r:id="rId3" imgW="79992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2535991"/>
                        <a:ext cx="3257550" cy="16550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31615"/>
              </p:ext>
            </p:extLst>
          </p:nvPr>
        </p:nvGraphicFramePr>
        <p:xfrm>
          <a:off x="3163888" y="3981450"/>
          <a:ext cx="3773487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5" imgW="825480" imgH="253800" progId="Equation.DSMT4">
                  <p:embed/>
                </p:oleObj>
              </mc:Choice>
              <mc:Fallback>
                <p:oleObj name="Equation" r:id="rId5" imgW="825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888" y="3981450"/>
                        <a:ext cx="3773487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327703"/>
              </p:ext>
            </p:extLst>
          </p:nvPr>
        </p:nvGraphicFramePr>
        <p:xfrm>
          <a:off x="3124200" y="5202112"/>
          <a:ext cx="5708650" cy="97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7" imgW="1346040" imgH="228600" progId="Equation.DSMT4">
                  <p:embed/>
                </p:oleObj>
              </mc:Choice>
              <mc:Fallback>
                <p:oleObj name="Equation" r:id="rId7" imgW="1346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202112"/>
                        <a:ext cx="5708650" cy="97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607069"/>
              </p:ext>
            </p:extLst>
          </p:nvPr>
        </p:nvGraphicFramePr>
        <p:xfrm>
          <a:off x="3052763" y="1676400"/>
          <a:ext cx="4706937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9" imgW="1066680" imgH="203040" progId="Equation.DSMT4">
                  <p:embed/>
                </p:oleObj>
              </mc:Choice>
              <mc:Fallback>
                <p:oleObj name="Equation" r:id="rId9" imgW="106668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2763" y="1676400"/>
                        <a:ext cx="4706937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892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214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iRespondGraphMaster</vt:lpstr>
      <vt:lpstr>Equation</vt:lpstr>
      <vt:lpstr>Warm up</vt:lpstr>
      <vt:lpstr>Discuss Quiz</vt:lpstr>
      <vt:lpstr>Review HW</vt:lpstr>
      <vt:lpstr>Arithmetic &amp; Geometric Sequences</vt:lpstr>
      <vt:lpstr>Recursive Formula</vt:lpstr>
      <vt:lpstr>Recursive Formula for Arithmetic Sequence</vt:lpstr>
      <vt:lpstr>Recursive Formula for Geometric Sequence</vt:lpstr>
      <vt:lpstr>Find the next term and write the recursive rule.</vt:lpstr>
      <vt:lpstr>Find the next term and write the recursive rule.</vt:lpstr>
      <vt:lpstr>Find the next term and write the recursive rule.</vt:lpstr>
      <vt:lpstr>Find the next term and write the recursive rule.</vt:lpstr>
      <vt:lpstr>Write the explicit rule and the recursive rule.</vt:lpstr>
      <vt:lpstr>Write the explicit rule and the recursive rule.</vt:lpstr>
      <vt:lpstr>Practice Worksheet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Emily Freeman</dc:creator>
  <cp:lastModifiedBy>install</cp:lastModifiedBy>
  <cp:revision>7</cp:revision>
  <dcterms:created xsi:type="dcterms:W3CDTF">2012-09-21T19:42:23Z</dcterms:created>
  <dcterms:modified xsi:type="dcterms:W3CDTF">2012-10-01T15:00:18Z</dcterms:modified>
</cp:coreProperties>
</file>