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  <p:sldMasterId id="2147483685" r:id="rId3"/>
    <p:sldMasterId id="2147483976" r:id="rId4"/>
  </p:sldMasterIdLst>
  <p:handoutMasterIdLst>
    <p:handoutMasterId r:id="rId13"/>
  </p:handoutMasterIdLst>
  <p:sldIdLst>
    <p:sldId id="273" r:id="rId5"/>
    <p:sldId id="256" r:id="rId6"/>
    <p:sldId id="257" r:id="rId7"/>
    <p:sldId id="274" r:id="rId8"/>
    <p:sldId id="276" r:id="rId9"/>
    <p:sldId id="260" r:id="rId10"/>
    <p:sldId id="265" r:id="rId11"/>
    <p:sldId id="261" r:id="rId12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A62B0-5B4C-463B-AA26-5AE153FA82FD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0CE8C-6169-4C81-888D-5E33E744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72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12967-A6F3-4EFF-992E-54916ED4F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E03DB-DE4D-4208-B274-2EFE9BABA2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18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6124-564A-459E-A9E3-371F76FC9C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729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07E60BD-0A0D-474D-8A87-0FE17DD7D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934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E046E32-5DA4-4105-B354-E18FE6FDE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97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F1C3612-7983-4DDF-94C2-67561258DE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299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F331B0F-7082-42FC-B038-6D2243CABE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654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1AAC349-CBCF-47C6-A11A-C7347FC06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623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E34DEB3-385D-41A3-A4F2-DE7863325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01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F0258D0-0C75-4054-8144-EEB3FB6D3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433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7E0C300-F892-4455-8EAE-DC07412631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18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BC182-0748-40D7-A4FD-ED19327136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7327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2B167B1-744D-44C4-B4CE-570F837061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803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005484B-0BD1-4BCD-BF52-4C4ACA5025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603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5F016-9616-48F1-9382-49E09424B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53623"/>
      </p:ext>
    </p:extLst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D12A9-8A96-456B-AB4E-358A12ED9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10847"/>
      </p:ext>
    </p:extLst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B1510-59A4-4477-A964-4394849F5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87307"/>
      </p:ext>
    </p:extLst>
  </p:cSld>
  <p:clrMapOvr>
    <a:masterClrMapping/>
  </p:clrMapOvr>
  <p:transition spd="med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7B76E-8E63-4175-B468-FAEA1B97F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8367"/>
      </p:ext>
    </p:extLst>
  </p:cSld>
  <p:clrMapOvr>
    <a:masterClrMapping/>
  </p:clrMapOvr>
  <p:transition spd="med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15F46-73A9-42E6-9D18-7798FF29D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14300"/>
      </p:ext>
    </p:extLst>
  </p:cSld>
  <p:clrMapOvr>
    <a:masterClrMapping/>
  </p:clrMapOvr>
  <p:transition spd="med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6495D-2B95-4AD6-A977-5EB0CD931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28087"/>
      </p:ext>
    </p:extLst>
  </p:cSld>
  <p:clrMapOvr>
    <a:masterClrMapping/>
  </p:clrMapOvr>
  <p:transition spd="med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4723D-F555-4E77-A13C-43934A2AB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05655"/>
      </p:ext>
    </p:extLst>
  </p:cSld>
  <p:clrMapOvr>
    <a:masterClrMapping/>
  </p:clrMapOvr>
  <p:transition spd="med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96D5-7B1D-4037-9310-0F5BB2ECD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71053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72B05-A7A0-47F2-B75F-CFC7BE44A8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7487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5345-9150-4EC9-87BA-B75DD4840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66090"/>
      </p:ext>
    </p:extLst>
  </p:cSld>
  <p:clrMapOvr>
    <a:masterClrMapping/>
  </p:clrMapOvr>
  <p:transition spd="med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85A60-56C1-400F-A678-32B6F630C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57206"/>
      </p:ext>
    </p:extLst>
  </p:cSld>
  <p:clrMapOvr>
    <a:masterClrMapping/>
  </p:clrMapOvr>
  <p:transition spd="med"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BEF78-B652-455F-8C4D-CC99A3ABD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46255"/>
      </p:ext>
    </p:extLst>
  </p:cSld>
  <p:clrMapOvr>
    <a:masterClrMapping/>
  </p:clrMapOvr>
  <p:transition spd="med"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BC182-0748-40D7-A4FD-ED19327136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7327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72B05-A7A0-47F2-B75F-CFC7BE44A8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7487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A163A-382E-471F-AEBC-CB2C19E7CB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3665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90D40-4EC2-466A-B7AB-1AAC0CEB0F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6390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D843A-C039-4601-B304-759FE2A8C8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9102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461B9-6D6F-41FC-A87C-56C48A81F6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3227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E641B-DA9B-42B9-943D-AB04CF8DE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13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A163A-382E-471F-AEBC-CB2C19E7CB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3665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8E8DE-0628-4F79-B1A6-29E22F313B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2661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E03DB-DE4D-4208-B274-2EFE9BABA2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1831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6124-564A-459E-A9E3-371F76FC9C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72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90D40-4EC2-466A-B7AB-1AAC0CEB0F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63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D843A-C039-4601-B304-759FE2A8C8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91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461B9-6D6F-41FC-A87C-56C48A81F6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32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E641B-DA9B-42B9-943D-AB04CF8DE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13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8E8DE-0628-4F79-B1A6-29E22F313B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26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E22632A7-CD1C-479B-8335-F7E8727C38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8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D30D38A-575F-43CE-9058-5EA92444E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en-US" sz="42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A.) Response A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B.) Response B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C.) Response C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D.) Response D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E.) Response E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22475"/>
            <a:ext cx="3733800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1724025" y="122238"/>
            <a:ext cx="5591175" cy="639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68686"/>
                  </a:outerShdw>
                </a:effectLst>
                <a:latin typeface="Century Gothic" pitchFamily="34" charset="0"/>
              </a:rPr>
              <a:t>Warm-up  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0" y="838200"/>
            <a:ext cx="8839200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latin typeface="Century Gothic" pitchFamily="34" charset="0"/>
              </a:rPr>
              <a:t>Howard is playing a carnival game. The object of the game is to predict the </a:t>
            </a:r>
            <a:r>
              <a:rPr lang="en-US" sz="2800" b="1" u="sng" dirty="0" smtClean="0">
                <a:solidFill>
                  <a:srgbClr val="FF0000"/>
                </a:solidFill>
                <a:latin typeface="Century Gothic" pitchFamily="34" charset="0"/>
              </a:rPr>
              <a:t>sum</a:t>
            </a:r>
            <a:r>
              <a:rPr lang="en-US" sz="28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800" b="1" dirty="0" smtClean="0">
                <a:latin typeface="Century Gothic" pitchFamily="34" charset="0"/>
              </a:rPr>
              <a:t>you will get by spinning spinner A and then spinner B. 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dirty="0" smtClean="0">
                <a:latin typeface="Century Gothic" pitchFamily="34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sz="2800" dirty="0" smtClean="0">
                <a:solidFill>
                  <a:srgbClr val="000000"/>
                </a:solidFill>
                <a:latin typeface="Century Gothic" pitchFamily="34" charset="0"/>
              </a:rPr>
              <a:t>List the sample space.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  <a:defRPr/>
            </a:pPr>
            <a:endParaRPr lang="en-US" sz="2800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sz="2800" dirty="0" smtClean="0">
                <a:solidFill>
                  <a:srgbClr val="000000"/>
                </a:solidFill>
                <a:latin typeface="Century Gothic" pitchFamily="34" charset="0"/>
              </a:rPr>
              <a:t>What is the probability Howard gets a sum of 5?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  <a:defRPr/>
            </a:pPr>
            <a:endParaRPr lang="en-US" sz="2800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sz="2800" dirty="0" smtClean="0">
                <a:solidFill>
                  <a:srgbClr val="000000"/>
                </a:solidFill>
                <a:latin typeface="Century Gothic" pitchFamily="34" charset="0"/>
              </a:rPr>
              <a:t>Suppose that Howard gets a 3 on Spinner A, what is the new probability of him getting a sum of 5?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029200" y="4495800"/>
            <a:ext cx="3124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FF0000"/>
                </a:solidFill>
                <a:latin typeface="Century Gothic" pitchFamily="34" charset="0"/>
              </a:rPr>
              <a:t>3/12 or 1/4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10200" y="6099175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1/3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47800"/>
            <a:ext cx="7775575" cy="1752600"/>
          </a:xfrm>
        </p:spPr>
        <p:txBody>
          <a:bodyPr/>
          <a:lstStyle/>
          <a:p>
            <a:pPr eaLnBrk="1" hangingPunct="1"/>
            <a:r>
              <a:rPr lang="en-US" sz="5400" b="1" smtClean="0"/>
              <a:t>Conditional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/>
              <a:t>Conditional Probability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Contains a condition that </a:t>
            </a:r>
            <a:r>
              <a:rPr lang="en-US" sz="4800" b="1" i="1" dirty="0" smtClean="0">
                <a:solidFill>
                  <a:srgbClr val="FF0000"/>
                </a:solidFill>
              </a:rPr>
              <a:t>limits (or restricts)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/>
              <a:t>the sample space for an event 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/>
              <a:t>Conditional Probability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Written as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/>
              <a:t>“</a:t>
            </a:r>
            <a:r>
              <a:rPr lang="en-US" i="1" dirty="0"/>
              <a:t>T</a:t>
            </a:r>
            <a:r>
              <a:rPr lang="en-US" i="1" dirty="0" smtClean="0"/>
              <a:t>he probability of event B, </a:t>
            </a:r>
            <a:r>
              <a:rPr lang="en-US" b="1" i="1" dirty="0" smtClean="0"/>
              <a:t>given</a:t>
            </a:r>
            <a:r>
              <a:rPr lang="en-US" i="1" dirty="0" smtClean="0"/>
              <a:t> event A”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826814"/>
              </p:ext>
            </p:extLst>
          </p:nvPr>
        </p:nvGraphicFramePr>
        <p:xfrm>
          <a:off x="3124200" y="1295400"/>
          <a:ext cx="500221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Equation" r:id="rId3" imgW="571320" imgH="253800" progId="Equation.DSMT4">
                  <p:embed/>
                </p:oleObj>
              </mc:Choice>
              <mc:Fallback>
                <p:oleObj name="Equation" r:id="rId3" imgW="57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295400"/>
                        <a:ext cx="5002212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555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Conditional Probability Formula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600653"/>
              </p:ext>
            </p:extLst>
          </p:nvPr>
        </p:nvGraphicFramePr>
        <p:xfrm>
          <a:off x="390525" y="1524000"/>
          <a:ext cx="8414007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Equation" r:id="rId3" imgW="1358640" imgH="495000" progId="Equation.DSMT4">
                  <p:embed/>
                </p:oleObj>
              </mc:Choice>
              <mc:Fallback>
                <p:oleObj name="Equation" r:id="rId3" imgW="135864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1524000"/>
                        <a:ext cx="8414007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74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6"/>
          <p:cNvSpPr txBox="1">
            <a:spLocks noChangeArrowheads="1"/>
          </p:cNvSpPr>
          <p:nvPr/>
        </p:nvSpPr>
        <p:spPr bwMode="auto">
          <a:xfrm>
            <a:off x="568568" y="304800"/>
            <a:ext cx="8042031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3200" b="1" dirty="0">
                <a:latin typeface="+mj-lt"/>
              </a:rPr>
              <a:t>The table shows the results of a class </a:t>
            </a:r>
            <a:r>
              <a:rPr lang="en-US" altLang="en-US" sz="3200" b="1" dirty="0" smtClean="0">
                <a:latin typeface="+mj-lt"/>
              </a:rPr>
              <a:t>survey, “Do you own a pet?”</a:t>
            </a:r>
          </a:p>
          <a:p>
            <a:pPr>
              <a:lnSpc>
                <a:spcPct val="120000"/>
              </a:lnSpc>
            </a:pPr>
            <a:r>
              <a:rPr lang="en-US" altLang="en-US" sz="3200" b="1" dirty="0" smtClean="0">
                <a:solidFill>
                  <a:srgbClr val="0070C0"/>
                </a:solidFill>
                <a:latin typeface="+mj-lt"/>
              </a:rPr>
              <a:t>Find </a:t>
            </a:r>
            <a:r>
              <a:rPr lang="en-US" altLang="en-US" sz="3200" b="1" i="1" dirty="0">
                <a:solidFill>
                  <a:srgbClr val="0070C0"/>
                </a:solidFill>
                <a:latin typeface="+mj-lt"/>
              </a:rPr>
              <a:t>P</a:t>
            </a:r>
            <a:r>
              <a:rPr lang="en-US" altLang="en-US" sz="3200" b="1" dirty="0">
                <a:solidFill>
                  <a:srgbClr val="0070C0"/>
                </a:solidFill>
                <a:latin typeface="+mj-lt"/>
              </a:rPr>
              <a:t>(own a pet | female</a:t>
            </a:r>
            <a:r>
              <a:rPr lang="en-US" altLang="en-US" sz="3200" b="1" dirty="0" smtClean="0">
                <a:solidFill>
                  <a:srgbClr val="0070C0"/>
                </a:solidFill>
                <a:latin typeface="+mj-lt"/>
              </a:rPr>
              <a:t>).</a:t>
            </a:r>
            <a:endParaRPr lang="en-US" altLang="en-US" sz="3200" b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069150"/>
              </p:ext>
            </p:extLst>
          </p:nvPr>
        </p:nvGraphicFramePr>
        <p:xfrm>
          <a:off x="685800" y="2590800"/>
          <a:ext cx="4114801" cy="2240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88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676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Yes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No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 smtClean="0"/>
                        <a:t>Female</a:t>
                      </a:r>
                      <a:endParaRPr 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8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6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 smtClean="0"/>
                        <a:t>Male</a:t>
                      </a:r>
                      <a:endParaRPr 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5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7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893302"/>
              </p:ext>
            </p:extLst>
          </p:nvPr>
        </p:nvGraphicFramePr>
        <p:xfrm>
          <a:off x="5562600" y="3594892"/>
          <a:ext cx="1376363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1" name="Equation" r:id="rId3" imgW="215640" imgH="406080" progId="Equation.DSMT4">
                  <p:embed/>
                </p:oleObj>
              </mc:Choice>
              <mc:Fallback>
                <p:oleObj name="Equation" r:id="rId3" imgW="2156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62600" y="3594892"/>
                        <a:ext cx="1376363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055427"/>
              </p:ext>
            </p:extLst>
          </p:nvPr>
        </p:nvGraphicFramePr>
        <p:xfrm>
          <a:off x="6934200" y="3518692"/>
          <a:ext cx="1981200" cy="2882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2" name="Equation" r:id="rId5" imgW="279360" imgH="406080" progId="Equation.DSMT4">
                  <p:embed/>
                </p:oleObj>
              </mc:Choice>
              <mc:Fallback>
                <p:oleObj name="Equation" r:id="rId5" imgW="27936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518692"/>
                        <a:ext cx="1981200" cy="2882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>
          <a:xfrm>
            <a:off x="2667000" y="3276600"/>
            <a:ext cx="2286000" cy="762000"/>
          </a:xfrm>
          <a:prstGeom prst="ellipse">
            <a:avLst/>
          </a:prstGeom>
          <a:solidFill>
            <a:srgbClr val="FFFF0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53000" y="23622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Total of 14 Females.  How many in this group own a pet?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3962400" y="1443095"/>
            <a:ext cx="2286000" cy="762000"/>
          </a:xfrm>
          <a:prstGeom prst="ellipse">
            <a:avLst/>
          </a:prstGeom>
          <a:solidFill>
            <a:srgbClr val="FFFF0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51338" y="304800"/>
            <a:ext cx="83058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3200" b="1" dirty="0">
                <a:latin typeface="+mj-lt"/>
              </a:rPr>
              <a:t>The table shows the results of a class </a:t>
            </a:r>
            <a:r>
              <a:rPr lang="en-US" altLang="en-US" sz="3200" b="1" dirty="0" smtClean="0">
                <a:latin typeface="+mj-lt"/>
              </a:rPr>
              <a:t>survey, “Did you wash the dishes last night?” </a:t>
            </a:r>
            <a:r>
              <a:rPr lang="en-US" altLang="en-US" sz="3200" b="1" dirty="0" smtClean="0">
                <a:solidFill>
                  <a:srgbClr val="0070C0"/>
                </a:solidFill>
                <a:latin typeface="+mj-lt"/>
              </a:rPr>
              <a:t>Find </a:t>
            </a:r>
            <a:r>
              <a:rPr lang="en-US" altLang="en-US" sz="3200" b="1" i="1" dirty="0">
                <a:solidFill>
                  <a:srgbClr val="0070C0"/>
                </a:solidFill>
                <a:latin typeface="+mj-lt"/>
              </a:rPr>
              <a:t>P</a:t>
            </a:r>
            <a:r>
              <a:rPr lang="en-US" altLang="en-US" sz="3200" b="1" dirty="0">
                <a:solidFill>
                  <a:srgbClr val="0070C0"/>
                </a:solidFill>
                <a:latin typeface="+mj-lt"/>
              </a:rPr>
              <a:t>(wash the dishes | male</a:t>
            </a:r>
            <a:r>
              <a:rPr lang="en-US" altLang="en-US" sz="3200" b="1" dirty="0" smtClean="0">
                <a:solidFill>
                  <a:srgbClr val="0070C0"/>
                </a:solidFill>
                <a:latin typeface="+mj-lt"/>
              </a:rPr>
              <a:t>).</a:t>
            </a:r>
            <a:endParaRPr lang="en-US" altLang="en-US" sz="3200" b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620898"/>
              </p:ext>
            </p:extLst>
          </p:nvPr>
        </p:nvGraphicFramePr>
        <p:xfrm>
          <a:off x="609600" y="2667000"/>
          <a:ext cx="4190999" cy="198641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4819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Yes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781"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/>
                        <a:t>Female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7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6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819"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/>
                        <a:t>Male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7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8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419451"/>
              </p:ext>
            </p:extLst>
          </p:nvPr>
        </p:nvGraphicFramePr>
        <p:xfrm>
          <a:off x="6858000" y="2926556"/>
          <a:ext cx="18288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Equation" r:id="rId3" imgW="215640" imgH="406080" progId="Equation.DSMT4">
                  <p:embed/>
                </p:oleObj>
              </mc:Choice>
              <mc:Fallback>
                <p:oleObj name="Equation" r:id="rId3" imgW="21564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926556"/>
                        <a:ext cx="18288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2667000" y="3886200"/>
            <a:ext cx="2286000" cy="762000"/>
          </a:xfrm>
          <a:prstGeom prst="ellipse">
            <a:avLst/>
          </a:prstGeom>
          <a:solidFill>
            <a:srgbClr val="FFFF0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00600" y="2362200"/>
            <a:ext cx="266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Total of 15 males.  How many in this group washed the dishes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47338" y="1447800"/>
            <a:ext cx="1910862" cy="762000"/>
          </a:xfrm>
          <a:prstGeom prst="ellipse">
            <a:avLst/>
          </a:prstGeom>
          <a:solidFill>
            <a:srgbClr val="FFFF0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7"/>
          <p:cNvSpPr txBox="1">
            <a:spLocks noChangeArrowheads="1"/>
          </p:cNvSpPr>
          <p:nvPr/>
        </p:nvSpPr>
        <p:spPr bwMode="auto">
          <a:xfrm>
            <a:off x="381000" y="228600"/>
            <a:ext cx="8458200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2800" b="1" dirty="0">
                <a:latin typeface="+mj-lt"/>
              </a:rPr>
              <a:t>Using the data in the table, find the </a:t>
            </a:r>
            <a:r>
              <a:rPr lang="en-US" altLang="en-US" sz="2800" b="1" dirty="0" smtClean="0">
                <a:latin typeface="+mj-lt"/>
              </a:rPr>
              <a:t>probability </a:t>
            </a:r>
            <a:r>
              <a:rPr lang="en-US" altLang="en-US" sz="2800" b="1" i="1" dirty="0" smtClean="0">
                <a:latin typeface="+mj-lt"/>
              </a:rPr>
              <a:t>(as a percent) </a:t>
            </a:r>
            <a:r>
              <a:rPr lang="en-US" altLang="en-US" sz="2800" b="1" dirty="0">
                <a:latin typeface="+mj-lt"/>
              </a:rPr>
              <a:t>that a sample of not recycled waste was plastic. </a:t>
            </a:r>
            <a:r>
              <a:rPr lang="en-US" altLang="en-US" sz="2800" b="1" i="1" dirty="0">
                <a:solidFill>
                  <a:srgbClr val="0070C0"/>
                </a:solidFill>
                <a:latin typeface="+mj-lt"/>
              </a:rPr>
              <a:t>P</a:t>
            </a:r>
            <a:r>
              <a:rPr lang="en-US" altLang="en-US" sz="2800" b="1" dirty="0">
                <a:solidFill>
                  <a:srgbClr val="0070C0"/>
                </a:solidFill>
                <a:latin typeface="+mj-lt"/>
              </a:rPr>
              <a:t>(plastic | </a:t>
            </a:r>
            <a:r>
              <a:rPr lang="en-US" altLang="en-US" sz="2800" b="1" dirty="0" smtClean="0">
                <a:solidFill>
                  <a:srgbClr val="0070C0"/>
                </a:solidFill>
                <a:latin typeface="+mj-lt"/>
              </a:rPr>
              <a:t>not-recycled). </a:t>
            </a:r>
            <a:endParaRPr lang="en-US" altLang="en-US" sz="2800" b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920305"/>
              </p:ext>
            </p:extLst>
          </p:nvPr>
        </p:nvGraphicFramePr>
        <p:xfrm>
          <a:off x="76200" y="2133600"/>
          <a:ext cx="5795168" cy="311758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301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Recycled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Not Recycled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0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Paper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34.9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48.9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0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Metal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6.5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10.1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0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Glass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2.9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9.1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0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Plastic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20.4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0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15.3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67.8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931012"/>
              </p:ext>
            </p:extLst>
          </p:nvPr>
        </p:nvGraphicFramePr>
        <p:xfrm>
          <a:off x="5486400" y="5105400"/>
          <a:ext cx="361606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6" name="Equation" r:id="rId3" imgW="444240" imgH="177480" progId="Equation.DSMT4">
                  <p:embed/>
                </p:oleObj>
              </mc:Choice>
              <mc:Fallback>
                <p:oleObj name="Equation" r:id="rId3" imgW="44424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105400"/>
                        <a:ext cx="3616067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473611"/>
              </p:ext>
            </p:extLst>
          </p:nvPr>
        </p:nvGraphicFramePr>
        <p:xfrm>
          <a:off x="6629400" y="3124200"/>
          <a:ext cx="2104511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7" name="Equation" r:id="rId5" imgW="431640" imgH="406080" progId="Equation.DSMT4">
                  <p:embed/>
                </p:oleObj>
              </mc:Choice>
              <mc:Fallback>
                <p:oleObj name="Equation" r:id="rId5" imgW="43164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124200"/>
                        <a:ext cx="2104511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3505200" y="2667000"/>
            <a:ext cx="2286000" cy="2743200"/>
          </a:xfrm>
          <a:prstGeom prst="ellipse">
            <a:avLst/>
          </a:prstGeom>
          <a:solidFill>
            <a:srgbClr val="FFFF0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7400" y="18288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Total of not recycled 156.3.  How many in this group waste was plastic?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5219700" y="1110127"/>
            <a:ext cx="3009900" cy="762000"/>
          </a:xfrm>
          <a:prstGeom prst="ellipse">
            <a:avLst/>
          </a:prstGeom>
          <a:solidFill>
            <a:srgbClr val="FFFF0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RespondQuestionMaster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674</TotalTime>
  <Words>266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Century Gothic</vt:lpstr>
      <vt:lpstr>Garamond</vt:lpstr>
      <vt:lpstr>Times New Roman</vt:lpstr>
      <vt:lpstr>Wingdings</vt:lpstr>
      <vt:lpstr>Edge</vt:lpstr>
      <vt:lpstr>iRespondGraphMaster</vt:lpstr>
      <vt:lpstr>2_Default Design</vt:lpstr>
      <vt:lpstr>iRespondQuestionMaster</vt:lpstr>
      <vt:lpstr>Equation</vt:lpstr>
      <vt:lpstr>PowerPoint Presentation</vt:lpstr>
      <vt:lpstr>Conditional Probability</vt:lpstr>
      <vt:lpstr>Conditional Probability</vt:lpstr>
      <vt:lpstr>Conditional Probability</vt:lpstr>
      <vt:lpstr>Conditional Probability Formula</vt:lpstr>
      <vt:lpstr>PowerPoint Presentation</vt:lpstr>
      <vt:lpstr>PowerPoint Presentation</vt:lpstr>
      <vt:lpstr>PowerPoint Presentation</vt:lpstr>
    </vt:vector>
  </TitlesOfParts>
  <Company>pusd - avhs math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Probability</dc:title>
  <dc:creator>Arick Little</dc:creator>
  <cp:lastModifiedBy>Celeste Sorensen</cp:lastModifiedBy>
  <cp:revision>40</cp:revision>
  <cp:lastPrinted>2014-04-24T16:11:31Z</cp:lastPrinted>
  <dcterms:created xsi:type="dcterms:W3CDTF">2012-03-26T05:15:25Z</dcterms:created>
  <dcterms:modified xsi:type="dcterms:W3CDTF">2018-04-13T18:58:21Z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